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handoutMasterIdLst>
    <p:handoutMasterId r:id="rId20"/>
  </p:handoutMasterIdLst>
  <p:sldIdLst>
    <p:sldId id="257" r:id="rId5"/>
    <p:sldId id="258" r:id="rId6"/>
    <p:sldId id="263" r:id="rId7"/>
    <p:sldId id="264" r:id="rId8"/>
    <p:sldId id="265" r:id="rId9"/>
    <p:sldId id="266" r:id="rId10"/>
    <p:sldId id="267" r:id="rId11"/>
    <p:sldId id="262" r:id="rId12"/>
    <p:sldId id="268" r:id="rId13"/>
    <p:sldId id="269" r:id="rId14"/>
    <p:sldId id="270" r:id="rId15"/>
    <p:sldId id="271" r:id="rId16"/>
    <p:sldId id="272" r:id="rId17"/>
    <p:sldId id="273" r:id="rId18"/>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04" autoAdjust="0"/>
  </p:normalViewPr>
  <p:slideViewPr>
    <p:cSldViewPr snapToGrid="0">
      <p:cViewPr varScale="1">
        <p:scale>
          <a:sx n="64" d="100"/>
          <a:sy n="64" d="100"/>
        </p:scale>
        <p:origin x="748" y="48"/>
      </p:cViewPr>
      <p:guideLst/>
    </p:cSldViewPr>
  </p:slideViewPr>
  <p:notesTextViewPr>
    <p:cViewPr>
      <p:scale>
        <a:sx n="1" d="1"/>
        <a:sy n="1" d="1"/>
      </p:scale>
      <p:origin x="0" y="0"/>
    </p:cViewPr>
  </p:notesTextViewPr>
  <p:notesViewPr>
    <p:cSldViewPr snapToGrid="0" showGuides="1">
      <p:cViewPr varScale="1">
        <p:scale>
          <a:sx n="90" d="100"/>
          <a:sy n="90" d="100"/>
        </p:scale>
        <p:origin x="28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eddy Vredegoor" userId="91fc0079-e4c9-43e5-8550-e3c1080d59fa" providerId="ADAL" clId="{65791466-796D-4995-85E8-8E61B331E4A2}"/>
    <pc:docChg chg="custSel addSld modSld">
      <pc:chgData name="Freddy Vredegoor" userId="91fc0079-e4c9-43e5-8550-e3c1080d59fa" providerId="ADAL" clId="{65791466-796D-4995-85E8-8E61B331E4A2}" dt="2022-12-02T11:50:11.644" v="115" actId="5793"/>
      <pc:docMkLst>
        <pc:docMk/>
      </pc:docMkLst>
      <pc:sldChg chg="modSp mod">
        <pc:chgData name="Freddy Vredegoor" userId="91fc0079-e4c9-43e5-8550-e3c1080d59fa" providerId="ADAL" clId="{65791466-796D-4995-85E8-8E61B331E4A2}" dt="2022-12-02T11:50:11.644" v="115" actId="5793"/>
        <pc:sldMkLst>
          <pc:docMk/>
          <pc:sldMk cId="56685722" sldId="258"/>
        </pc:sldMkLst>
        <pc:spChg chg="mod">
          <ac:chgData name="Freddy Vredegoor" userId="91fc0079-e4c9-43e5-8550-e3c1080d59fa" providerId="ADAL" clId="{65791466-796D-4995-85E8-8E61B331E4A2}" dt="2022-12-02T11:50:11.644" v="115" actId="5793"/>
          <ac:spMkLst>
            <pc:docMk/>
            <pc:sldMk cId="56685722" sldId="258"/>
            <ac:spMk id="14" creationId="{00000000-0000-0000-0000-000000000000}"/>
          </ac:spMkLst>
        </pc:spChg>
      </pc:sldChg>
      <pc:sldChg chg="modSp new mod">
        <pc:chgData name="Freddy Vredegoor" userId="91fc0079-e4c9-43e5-8550-e3c1080d59fa" providerId="ADAL" clId="{65791466-796D-4995-85E8-8E61B331E4A2}" dt="2022-12-02T10:23:04.267" v="67" actId="27636"/>
        <pc:sldMkLst>
          <pc:docMk/>
          <pc:sldMk cId="377475914" sldId="273"/>
        </pc:sldMkLst>
        <pc:spChg chg="mod">
          <ac:chgData name="Freddy Vredegoor" userId="91fc0079-e4c9-43e5-8550-e3c1080d59fa" providerId="ADAL" clId="{65791466-796D-4995-85E8-8E61B331E4A2}" dt="2022-12-02T10:22:39.183" v="60" actId="20577"/>
          <ac:spMkLst>
            <pc:docMk/>
            <pc:sldMk cId="377475914" sldId="273"/>
            <ac:spMk id="2" creationId="{99849FCE-9970-75F5-F1A1-8931D4501082}"/>
          </ac:spMkLst>
        </pc:spChg>
        <pc:spChg chg="mod">
          <ac:chgData name="Freddy Vredegoor" userId="91fc0079-e4c9-43e5-8550-e3c1080d59fa" providerId="ADAL" clId="{65791466-796D-4995-85E8-8E61B331E4A2}" dt="2022-12-02T10:23:04.267" v="67" actId="27636"/>
          <ac:spMkLst>
            <pc:docMk/>
            <pc:sldMk cId="377475914" sldId="273"/>
            <ac:spMk id="3" creationId="{4F0BB7D1-83FC-0496-BE6A-A8CDD8AE63A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ABD0FD0-E2D1-4788-8772-BE6431FD7787}" type="datetime1">
              <a:rPr lang="nl-NL" smtClean="0"/>
              <a:t>2-12-2022</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E286890-466E-41CD-A28A-B1EBDF22CA33}" type="slidenum">
              <a:rPr lang="nl-NL" smtClean="0"/>
              <a:t>‹nr.›</a:t>
            </a:fld>
            <a:endParaRPr lang="nl-NL" dirty="0"/>
          </a:p>
        </p:txBody>
      </p:sp>
    </p:spTree>
    <p:extLst>
      <p:ext uri="{BB962C8B-B14F-4D97-AF65-F5344CB8AC3E}">
        <p14:creationId xmlns:p14="http://schemas.microsoft.com/office/powerpoint/2010/main" val="15862942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20ABF0D7-BB30-4F0F-98EC-ADFDCC51794D}" type="datetime1">
              <a:rPr lang="nl-NL" noProof="0" smtClean="0"/>
              <a:t>2-12-2022</a:t>
            </a:fld>
            <a:endParaRPr lang="nl-NL" noProof="0"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27CD11A-EED3-40CE-98A3-28FEE84867B3}" type="slidenum">
              <a:rPr lang="nl-NL" noProof="0" smtClean="0"/>
              <a:t>‹nr.›</a:t>
            </a:fld>
            <a:endParaRPr lang="nl-NL" noProof="0" dirty="0"/>
          </a:p>
        </p:txBody>
      </p:sp>
    </p:spTree>
    <p:extLst>
      <p:ext uri="{BB962C8B-B14F-4D97-AF65-F5344CB8AC3E}">
        <p14:creationId xmlns:p14="http://schemas.microsoft.com/office/powerpoint/2010/main" val="19957613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rtlCol="0"/>
          <a:lstStyle/>
          <a:p>
            <a:pPr rtl="0"/>
            <a:endParaRPr lang="nl-NL" dirty="0"/>
          </a:p>
        </p:txBody>
      </p:sp>
      <p:sp>
        <p:nvSpPr>
          <p:cNvPr id="4" name="Tijdelijke aanduiding voor dianummer 3"/>
          <p:cNvSpPr>
            <a:spLocks noGrp="1"/>
          </p:cNvSpPr>
          <p:nvPr>
            <p:ph type="sldNum" sz="quarter" idx="10"/>
          </p:nvPr>
        </p:nvSpPr>
        <p:spPr/>
        <p:txBody>
          <a:bodyPr rtlCol="0"/>
          <a:lstStyle/>
          <a:p>
            <a:pPr rtl="0"/>
            <a:fld id="{927CD11A-EED3-40CE-98A3-28FEE84867B3}" type="slidenum">
              <a:rPr lang="nl-NL" smtClean="0"/>
              <a:t>1</a:t>
            </a:fld>
            <a:endParaRPr lang="nl-NL" dirty="0"/>
          </a:p>
        </p:txBody>
      </p:sp>
    </p:spTree>
    <p:extLst>
      <p:ext uri="{BB962C8B-B14F-4D97-AF65-F5344CB8AC3E}">
        <p14:creationId xmlns:p14="http://schemas.microsoft.com/office/powerpoint/2010/main" val="2491160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rtl="0"/>
            <a:fld id="{927CD11A-EED3-40CE-98A3-28FEE84867B3}" type="slidenum">
              <a:rPr lang="nl-NL" noProof="0" smtClean="0"/>
              <a:t>2</a:t>
            </a:fld>
            <a:endParaRPr lang="nl-NL" noProof="0" dirty="0"/>
          </a:p>
        </p:txBody>
      </p:sp>
    </p:spTree>
    <p:extLst>
      <p:ext uri="{BB962C8B-B14F-4D97-AF65-F5344CB8AC3E}">
        <p14:creationId xmlns:p14="http://schemas.microsoft.com/office/powerpoint/2010/main" val="3907960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rtl="0"/>
            <a:fld id="{927CD11A-EED3-40CE-98A3-28FEE84867B3}" type="slidenum">
              <a:rPr lang="nl-NL" noProof="0" smtClean="0"/>
              <a:t>8</a:t>
            </a:fld>
            <a:endParaRPr lang="nl-NL" noProof="0" dirty="0"/>
          </a:p>
        </p:txBody>
      </p:sp>
    </p:spTree>
    <p:extLst>
      <p:ext uri="{BB962C8B-B14F-4D97-AF65-F5344CB8AC3E}">
        <p14:creationId xmlns:p14="http://schemas.microsoft.com/office/powerpoint/2010/main" val="41781039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bwMode="inv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041400"/>
            <a:ext cx="9144000" cy="2387600"/>
          </a:xfrm>
        </p:spPr>
        <p:txBody>
          <a:bodyPr rtlCol="0" anchor="b"/>
          <a:lstStyle>
            <a:lvl1pPr algn="ctr">
              <a:defRPr sz="6000">
                <a:solidFill>
                  <a:schemeClr val="tx2">
                    <a:lumMod val="20000"/>
                    <a:lumOff val="80000"/>
                  </a:schemeClr>
                </a:solidFill>
              </a:defRPr>
            </a:lvl1pPr>
          </a:lstStyle>
          <a:p>
            <a:pPr rtl="0"/>
            <a:r>
              <a:rPr lang="nl-NL" noProof="0"/>
              <a:t>Klik om stijl te bewerken</a:t>
            </a:r>
            <a:endParaRPr lang="nl-NL" noProof="0" dirty="0"/>
          </a:p>
        </p:txBody>
      </p:sp>
      <p:sp>
        <p:nvSpPr>
          <p:cNvPr id="3" name="Subtitel 2"/>
          <p:cNvSpPr>
            <a:spLocks noGrp="1"/>
          </p:cNvSpPr>
          <p:nvPr>
            <p:ph type="subTitle" idx="1"/>
          </p:nvPr>
        </p:nvSpPr>
        <p:spPr>
          <a:xfrm>
            <a:off x="1524000" y="3602038"/>
            <a:ext cx="9144000" cy="1655762"/>
          </a:xfrm>
        </p:spPr>
        <p:txBody>
          <a:bodyPr rtlCol="0"/>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noProof="0"/>
              <a:t>Klikken om de ondertitelstijl van het model te bewerken</a:t>
            </a:r>
            <a:endParaRPr lang="nl-NL" noProof="0" dirty="0"/>
          </a:p>
        </p:txBody>
      </p:sp>
      <p:sp>
        <p:nvSpPr>
          <p:cNvPr id="4" name="Tijdelijke aanduiding voor datum 3"/>
          <p:cNvSpPr>
            <a:spLocks noGrp="1"/>
          </p:cNvSpPr>
          <p:nvPr>
            <p:ph type="dt" sz="half" idx="10"/>
          </p:nvPr>
        </p:nvSpPr>
        <p:spPr/>
        <p:txBody>
          <a:bodyPr rtlCol="0"/>
          <a:lstStyle/>
          <a:p>
            <a:pPr rtl="0"/>
            <a:fld id="{BA404932-A9DD-4CFB-899C-B4F939ADA2EF}" type="datetime1">
              <a:rPr lang="nl-NL" noProof="0" smtClean="0"/>
              <a:t>2-12-2022</a:t>
            </a:fld>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6" name="Tijdelijke aanduiding voor dianummer 5"/>
          <p:cNvSpPr>
            <a:spLocks noGrp="1"/>
          </p:cNvSpPr>
          <p:nvPr>
            <p:ph type="sldNum" sz="quarter" idx="12"/>
          </p:nvPr>
        </p:nvSpPr>
        <p:spPr/>
        <p:txBody>
          <a:bodyPr rtlCol="0"/>
          <a:lstStyle/>
          <a:p>
            <a:pPr rtl="0"/>
            <a:fld id="{E5B29C50-D6F1-4DB6-9B68-F4CD3996E9CF}" type="slidenum">
              <a:rPr lang="nl-NL" noProof="0" smtClean="0"/>
              <a:t>‹nr.›</a:t>
            </a:fld>
            <a:endParaRPr lang="nl-NL" noProof="0" dirty="0"/>
          </a:p>
        </p:txBody>
      </p:sp>
    </p:spTree>
    <p:extLst>
      <p:ext uri="{BB962C8B-B14F-4D97-AF65-F5344CB8AC3E}">
        <p14:creationId xmlns:p14="http://schemas.microsoft.com/office/powerpoint/2010/main" val="2819406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hasCustomPrompt="1"/>
          </p:nvPr>
        </p:nvSpPr>
        <p:spPr/>
        <p:txBody>
          <a:bodyPr vert="eaVert" rtlCol="0"/>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4" name="Tijdelijke aanduiding voor datum 3"/>
          <p:cNvSpPr>
            <a:spLocks noGrp="1"/>
          </p:cNvSpPr>
          <p:nvPr>
            <p:ph type="dt" sz="half" idx="10"/>
          </p:nvPr>
        </p:nvSpPr>
        <p:spPr/>
        <p:txBody>
          <a:bodyPr rtlCol="0"/>
          <a:lstStyle/>
          <a:p>
            <a:pPr rtl="0"/>
            <a:fld id="{0744E95F-F60E-4E05-AD0D-2D8D3B1DB958}" type="datetime1">
              <a:rPr lang="nl-NL" noProof="0" smtClean="0"/>
              <a:t>2-12-2022</a:t>
            </a:fld>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6" name="Tijdelijke aanduiding voor dianummer 5"/>
          <p:cNvSpPr>
            <a:spLocks noGrp="1"/>
          </p:cNvSpPr>
          <p:nvPr>
            <p:ph type="sldNum" sz="quarter" idx="12"/>
          </p:nvPr>
        </p:nvSpPr>
        <p:spPr/>
        <p:txBody>
          <a:bodyPr rtlCol="0"/>
          <a:lstStyle/>
          <a:p>
            <a:pPr rtl="0"/>
            <a:fld id="{E5B29C50-D6F1-4DB6-9B68-F4CD3996E9CF}" type="slidenum">
              <a:rPr lang="nl-NL" noProof="0" smtClean="0"/>
              <a:t>‹nr.›</a:t>
            </a:fld>
            <a:endParaRPr lang="nl-NL" noProof="0" dirty="0"/>
          </a:p>
        </p:txBody>
      </p:sp>
    </p:spTree>
    <p:extLst>
      <p:ext uri="{BB962C8B-B14F-4D97-AF65-F5344CB8AC3E}">
        <p14:creationId xmlns:p14="http://schemas.microsoft.com/office/powerpoint/2010/main" val="4079542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691661"/>
            <a:ext cx="2628900" cy="4909039"/>
          </a:xfrm>
        </p:spPr>
        <p:txBody>
          <a:bodyPr vert="eaVert"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a:xfrm>
            <a:off x="838200" y="691661"/>
            <a:ext cx="7734300" cy="4909039"/>
          </a:xfrm>
        </p:spPr>
        <p:txBody>
          <a:bodyPr vert="eaVert"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datum 3"/>
          <p:cNvSpPr>
            <a:spLocks noGrp="1"/>
          </p:cNvSpPr>
          <p:nvPr>
            <p:ph type="dt" sz="half" idx="10"/>
          </p:nvPr>
        </p:nvSpPr>
        <p:spPr/>
        <p:txBody>
          <a:bodyPr rtlCol="0"/>
          <a:lstStyle/>
          <a:p>
            <a:pPr rtl="0"/>
            <a:fld id="{563141E7-E293-4658-860D-2A07B19885B7}" type="datetime1">
              <a:rPr lang="nl-NL" noProof="0" smtClean="0"/>
              <a:t>2-12-2022</a:t>
            </a:fld>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6" name="Tijdelijke aanduiding voor dianummer 5"/>
          <p:cNvSpPr>
            <a:spLocks noGrp="1"/>
          </p:cNvSpPr>
          <p:nvPr>
            <p:ph type="sldNum" sz="quarter" idx="12"/>
          </p:nvPr>
        </p:nvSpPr>
        <p:spPr/>
        <p:txBody>
          <a:bodyPr rtlCol="0"/>
          <a:lstStyle/>
          <a:p>
            <a:pPr rtl="0"/>
            <a:fld id="{E5B29C50-D6F1-4DB6-9B68-F4CD3996E9CF}" type="slidenum">
              <a:rPr lang="nl-NL" noProof="0" smtClean="0"/>
              <a:t>‹nr.›</a:t>
            </a:fld>
            <a:endParaRPr lang="nl-NL" noProof="0" dirty="0"/>
          </a:p>
        </p:txBody>
      </p:sp>
    </p:spTree>
    <p:extLst>
      <p:ext uri="{BB962C8B-B14F-4D97-AF65-F5344CB8AC3E}">
        <p14:creationId xmlns:p14="http://schemas.microsoft.com/office/powerpoint/2010/main" val="179250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inhoud 2"/>
          <p:cNvSpPr>
            <a:spLocks noGrp="1"/>
          </p:cNvSpPr>
          <p:nvPr>
            <p:ph idx="1" hasCustomPrompt="1"/>
          </p:nvPr>
        </p:nvSpPr>
        <p:spPr/>
        <p:txBody>
          <a:bodyPr rtlCol="0"/>
          <a:lstStyle>
            <a:lvl5pPr>
              <a:defRPr/>
            </a:lvl5pPr>
            <a:lvl6pPr>
              <a:defRPr/>
            </a:lvl6pPr>
            <a:lvl7pPr>
              <a:defRPr/>
            </a:lvl7pPr>
            <a:lvl8pPr>
              <a:defRPr/>
            </a:lvl8pPr>
            <a:lvl9pPr>
              <a:defRPr/>
            </a:lvl9pPr>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4" name="Tijdelijke aanduiding voor datum 3"/>
          <p:cNvSpPr>
            <a:spLocks noGrp="1"/>
          </p:cNvSpPr>
          <p:nvPr>
            <p:ph type="dt" sz="half" idx="10"/>
          </p:nvPr>
        </p:nvSpPr>
        <p:spPr/>
        <p:txBody>
          <a:bodyPr rtlCol="0"/>
          <a:lstStyle/>
          <a:p>
            <a:pPr rtl="0"/>
            <a:fld id="{925A5962-3CCF-40E8-AB82-B3EA2BDFD5B4}" type="datetime1">
              <a:rPr lang="nl-NL" noProof="0" smtClean="0"/>
              <a:t>2-12-2022</a:t>
            </a:fld>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6" name="Tijdelijke aanduiding voor dianummer 5"/>
          <p:cNvSpPr>
            <a:spLocks noGrp="1"/>
          </p:cNvSpPr>
          <p:nvPr>
            <p:ph type="sldNum" sz="quarter" idx="12"/>
          </p:nvPr>
        </p:nvSpPr>
        <p:spPr/>
        <p:txBody>
          <a:bodyPr rtlCol="0"/>
          <a:lstStyle/>
          <a:p>
            <a:pPr rtl="0"/>
            <a:fld id="{E5B29C50-D6F1-4DB6-9B68-F4CD3996E9CF}" type="slidenum">
              <a:rPr lang="nl-NL" noProof="0" smtClean="0"/>
              <a:t>‹nr.›</a:t>
            </a:fld>
            <a:endParaRPr lang="nl-NL" noProof="0" dirty="0"/>
          </a:p>
        </p:txBody>
      </p:sp>
    </p:spTree>
    <p:extLst>
      <p:ext uri="{BB962C8B-B14F-4D97-AF65-F5344CB8AC3E}">
        <p14:creationId xmlns:p14="http://schemas.microsoft.com/office/powerpoint/2010/main" val="2361943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457200" y="1709738"/>
            <a:ext cx="10515600" cy="2862262"/>
          </a:xfrm>
        </p:spPr>
        <p:txBody>
          <a:bodyPr rtlCol="0" anchor="b"/>
          <a:lstStyle>
            <a:lvl1pPr>
              <a:lnSpc>
                <a:spcPct val="100000"/>
              </a:lnSpc>
              <a:defRPr sz="6000"/>
            </a:lvl1pPr>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457200" y="4589463"/>
            <a:ext cx="10515600" cy="1500187"/>
          </a:xfrm>
        </p:spPr>
        <p:txBody>
          <a:bodyPr rtlCol="0"/>
          <a:lstStyle>
            <a:lvl1pPr marL="0" indent="0">
              <a:buNone/>
              <a:defRPr sz="2400" b="1">
                <a:solidFill>
                  <a:schemeClr val="tx2">
                    <a:lumMod val="50000"/>
                  </a:schemeClr>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nl-NL" noProof="0"/>
              <a:t>Klikken om de tekststijl van het model te bewerken</a:t>
            </a:r>
          </a:p>
        </p:txBody>
      </p:sp>
      <p:sp>
        <p:nvSpPr>
          <p:cNvPr id="4" name="Tijdelijke aanduiding voor datum 3"/>
          <p:cNvSpPr>
            <a:spLocks noGrp="1"/>
          </p:cNvSpPr>
          <p:nvPr>
            <p:ph type="dt" sz="half" idx="10"/>
          </p:nvPr>
        </p:nvSpPr>
        <p:spPr/>
        <p:txBody>
          <a:bodyPr rtlCol="0"/>
          <a:lstStyle/>
          <a:p>
            <a:pPr rtl="0"/>
            <a:fld id="{3835E0A4-E14A-4859-8249-C0CCECBFCE65}" type="datetime1">
              <a:rPr lang="nl-NL" noProof="0" smtClean="0"/>
              <a:t>2-12-2022</a:t>
            </a:fld>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6" name="Tijdelijke aanduiding voor dianummer 5"/>
          <p:cNvSpPr>
            <a:spLocks noGrp="1"/>
          </p:cNvSpPr>
          <p:nvPr>
            <p:ph type="sldNum" sz="quarter" idx="12"/>
          </p:nvPr>
        </p:nvSpPr>
        <p:spPr/>
        <p:txBody>
          <a:bodyPr rtlCol="0"/>
          <a:lstStyle/>
          <a:p>
            <a:pPr rtl="0"/>
            <a:fld id="{E5B29C50-D6F1-4DB6-9B68-F4CD3996E9CF}" type="slidenum">
              <a:rPr lang="nl-NL" noProof="0" smtClean="0"/>
              <a:t>‹nr.›</a:t>
            </a:fld>
            <a:endParaRPr lang="nl-NL" noProof="0" dirty="0"/>
          </a:p>
        </p:txBody>
      </p:sp>
    </p:spTree>
    <p:extLst>
      <p:ext uri="{BB962C8B-B14F-4D97-AF65-F5344CB8AC3E}">
        <p14:creationId xmlns:p14="http://schemas.microsoft.com/office/powerpoint/2010/main" val="2731272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nl-NL" dirty="0"/>
          </a:p>
        </p:txBody>
      </p:sp>
      <p:sp>
        <p:nvSpPr>
          <p:cNvPr id="3" name="Tijdelijke aanduiding voor inhoud 2"/>
          <p:cNvSpPr>
            <a:spLocks noGrp="1"/>
          </p:cNvSpPr>
          <p:nvPr>
            <p:ph sz="half" idx="1" hasCustomPrompt="1"/>
          </p:nvPr>
        </p:nvSpPr>
        <p:spPr>
          <a:xfrm>
            <a:off x="457200" y="1825625"/>
            <a:ext cx="4892040" cy="4351338"/>
          </a:xfrm>
        </p:spPr>
        <p:txBody>
          <a:bodyPr vert="horz" lIns="91440" tIns="45720" rIns="91440" bIns="45720" rtlCol="0">
            <a:normAutofit/>
          </a:bodyPr>
          <a:lstStyle>
            <a:lvl1pPr>
              <a:defRPr lang="en-US" baseline="0" noProof="0" dirty="0" smtClean="0">
                <a:solidFill>
                  <a:schemeClr val="bg1"/>
                </a:solidFill>
              </a:defRPr>
            </a:lvl1pPr>
            <a:lvl2pPr>
              <a:defRPr lang="en-US" baseline="0" noProof="0" dirty="0" smtClean="0">
                <a:solidFill>
                  <a:schemeClr val="bg1"/>
                </a:solidFill>
              </a:defRPr>
            </a:lvl2pPr>
            <a:lvl3pPr>
              <a:defRPr lang="en-US" baseline="0" noProof="0" dirty="0" smtClean="0">
                <a:solidFill>
                  <a:schemeClr val="bg1"/>
                </a:solidFill>
              </a:defRPr>
            </a:lvl3pPr>
            <a:lvl4pPr>
              <a:defRPr lang="en-US" baseline="0" noProof="0" dirty="0" smtClean="0">
                <a:solidFill>
                  <a:schemeClr val="bg1"/>
                </a:solidFill>
              </a:defRPr>
            </a:lvl4pPr>
            <a:lvl5pPr>
              <a:defRPr lang="en-US" baseline="0" noProof="0" dirty="0" smtClean="0">
                <a:solidFill>
                  <a:schemeClr val="bg1"/>
                </a:solidFill>
              </a:defRPr>
            </a:lvl5pPr>
            <a:lvl6pPr>
              <a:defRPr sz="1800"/>
            </a:lvl6pPr>
            <a:lvl7pPr>
              <a:defRPr sz="1800"/>
            </a:lvl7pPr>
            <a:lvl8pPr>
              <a:defRPr sz="1800"/>
            </a:lvl8p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endParaRPr kumimoji="0" lang="nl-NL" sz="1800" b="0" i="0" u="none" strike="noStrike" kern="1200" cap="none" spc="0" normalizeH="0" baseline="0" noProof="0" dirty="0">
              <a:ln>
                <a:noFill/>
              </a:ln>
              <a:solidFill>
                <a:srgbClr val="E9E5DC"/>
              </a:solidFill>
              <a:effectLst/>
              <a:uLnTx/>
              <a:uFillTx/>
              <a:latin typeface="+mn-lt"/>
            </a:endParaRPr>
          </a:p>
        </p:txBody>
      </p:sp>
      <p:sp>
        <p:nvSpPr>
          <p:cNvPr id="4" name="Tijdelijke aanduiding voor inhoud 3"/>
          <p:cNvSpPr>
            <a:spLocks noGrp="1"/>
          </p:cNvSpPr>
          <p:nvPr>
            <p:ph sz="half" idx="2" hasCustomPrompt="1"/>
          </p:nvPr>
        </p:nvSpPr>
        <p:spPr>
          <a:xfrm>
            <a:off x="5650524" y="1825625"/>
            <a:ext cx="4892040" cy="4351338"/>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endParaRPr kumimoji="0" lang="nl-NL" sz="1800" b="0" i="0" u="none" strike="noStrike" kern="1200" cap="none" spc="0" normalizeH="0" baseline="0" noProof="0" dirty="0">
              <a:ln>
                <a:noFill/>
              </a:ln>
              <a:solidFill>
                <a:srgbClr val="E9E5DC"/>
              </a:solidFill>
              <a:effectLst/>
              <a:uLnTx/>
              <a:uFillTx/>
              <a:latin typeface="+mn-lt"/>
            </a:endParaRPr>
          </a:p>
        </p:txBody>
      </p:sp>
      <p:sp>
        <p:nvSpPr>
          <p:cNvPr id="5" name="Tijdelijke aanduiding voor datum 4"/>
          <p:cNvSpPr>
            <a:spLocks noGrp="1"/>
          </p:cNvSpPr>
          <p:nvPr>
            <p:ph type="dt" sz="half" idx="10"/>
          </p:nvPr>
        </p:nvSpPr>
        <p:spPr/>
        <p:txBody>
          <a:bodyPr rtlCol="0"/>
          <a:lstStyle/>
          <a:p>
            <a:pPr rtl="0"/>
            <a:fld id="{DAD8AF6F-E93B-49AD-BEE6-1CDD7BC8FE02}" type="datetime1">
              <a:rPr lang="nl-NL" smtClean="0"/>
              <a:t>2-12-2022</a:t>
            </a:fld>
            <a:endParaRPr lang="nl-NL" dirty="0"/>
          </a:p>
        </p:txBody>
      </p:sp>
      <p:sp>
        <p:nvSpPr>
          <p:cNvPr id="6" name="Tijdelijke aanduiding voor voettekst 5"/>
          <p:cNvSpPr>
            <a:spLocks noGrp="1"/>
          </p:cNvSpPr>
          <p:nvPr>
            <p:ph type="ftr" sz="quarter" idx="11"/>
          </p:nvPr>
        </p:nvSpPr>
        <p:spPr/>
        <p:txBody>
          <a:bodyPr rtlCol="0"/>
          <a:lstStyle/>
          <a:p>
            <a:pPr rtl="0"/>
            <a:r>
              <a:rPr lang="nl-NL" dirty="0"/>
              <a:t>Een voettekst toevoegen</a:t>
            </a:r>
          </a:p>
        </p:txBody>
      </p:sp>
      <p:sp>
        <p:nvSpPr>
          <p:cNvPr id="7" name="Tijdelijke aanduiding voor dianummer 6"/>
          <p:cNvSpPr>
            <a:spLocks noGrp="1"/>
          </p:cNvSpPr>
          <p:nvPr>
            <p:ph type="sldNum" sz="quarter" idx="12"/>
          </p:nvPr>
        </p:nvSpPr>
        <p:spPr/>
        <p:txBody>
          <a:bodyPr rtlCol="0"/>
          <a:lstStyle/>
          <a:p>
            <a:pPr rtl="0"/>
            <a:fld id="{E5B29C50-D6F1-4DB6-9B68-F4CD3996E9CF}" type="slidenum">
              <a:rPr lang="nl-NL" smtClean="0"/>
              <a:t>‹nr.›</a:t>
            </a:fld>
            <a:endParaRPr lang="nl-NL" dirty="0"/>
          </a:p>
        </p:txBody>
      </p:sp>
    </p:spTree>
    <p:extLst>
      <p:ext uri="{BB962C8B-B14F-4D97-AF65-F5344CB8AC3E}">
        <p14:creationId xmlns:p14="http://schemas.microsoft.com/office/powerpoint/2010/main" val="4183930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639150"/>
            <a:ext cx="10094976" cy="1152144"/>
          </a:xfrm>
        </p:spPr>
        <p:txBody>
          <a:bodyPr rtlCol="0"/>
          <a:lstStyle/>
          <a:p>
            <a:pPr rtl="0"/>
            <a:r>
              <a:rPr lang="nl-NL"/>
              <a:t>Klik om stijl te bewerken</a:t>
            </a:r>
            <a:endParaRPr lang="nl-NL" dirty="0"/>
          </a:p>
        </p:txBody>
      </p:sp>
      <p:sp>
        <p:nvSpPr>
          <p:cNvPr id="3" name="Tijdelijke aanduiding voor tekst 2"/>
          <p:cNvSpPr>
            <a:spLocks noGrp="1"/>
          </p:cNvSpPr>
          <p:nvPr>
            <p:ph type="body" idx="1"/>
          </p:nvPr>
        </p:nvSpPr>
        <p:spPr>
          <a:xfrm>
            <a:off x="457200" y="1828800"/>
            <a:ext cx="4892040" cy="641350"/>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4" name="Tijdelijke aanduiding voor inhoud 3"/>
          <p:cNvSpPr>
            <a:spLocks noGrp="1"/>
          </p:cNvSpPr>
          <p:nvPr>
            <p:ph sz="half" idx="2" hasCustomPrompt="1"/>
          </p:nvPr>
        </p:nvSpPr>
        <p:spPr>
          <a:xfrm>
            <a:off x="457200" y="2498723"/>
            <a:ext cx="4892040" cy="3101977"/>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endParaRPr kumimoji="0" lang="nl-NL" sz="1800" b="0" i="0" u="none" strike="noStrike" kern="1200" cap="none" spc="0" normalizeH="0" baseline="0" noProof="0" dirty="0">
              <a:ln>
                <a:noFill/>
              </a:ln>
              <a:solidFill>
                <a:srgbClr val="E9E5DC"/>
              </a:solidFill>
              <a:effectLst/>
              <a:uLnTx/>
              <a:uFillTx/>
              <a:latin typeface="+mn-lt"/>
            </a:endParaRPr>
          </a:p>
        </p:txBody>
      </p:sp>
      <p:sp>
        <p:nvSpPr>
          <p:cNvPr id="5" name="Tijdelijke aanduiding voor tekst 4"/>
          <p:cNvSpPr>
            <a:spLocks noGrp="1"/>
          </p:cNvSpPr>
          <p:nvPr>
            <p:ph type="body" sz="quarter" idx="3"/>
          </p:nvPr>
        </p:nvSpPr>
        <p:spPr>
          <a:xfrm>
            <a:off x="5656753" y="1828800"/>
            <a:ext cx="4892040" cy="641350"/>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6" name="Tijdelijke aanduiding voor inhoud 5"/>
          <p:cNvSpPr>
            <a:spLocks noGrp="1"/>
          </p:cNvSpPr>
          <p:nvPr>
            <p:ph sz="quarter" idx="4" hasCustomPrompt="1"/>
          </p:nvPr>
        </p:nvSpPr>
        <p:spPr>
          <a:xfrm>
            <a:off x="5656753" y="2498723"/>
            <a:ext cx="4892040" cy="3101977"/>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endParaRPr kumimoji="0" lang="nl-NL" sz="1800" b="0" i="0" u="none" strike="noStrike" kern="1200" cap="none" spc="0" normalizeH="0" baseline="0" noProof="0" dirty="0">
              <a:ln>
                <a:noFill/>
              </a:ln>
              <a:solidFill>
                <a:srgbClr val="E9E5DC"/>
              </a:solidFill>
              <a:effectLst/>
              <a:uLnTx/>
              <a:uFillTx/>
              <a:latin typeface="+mn-lt"/>
            </a:endParaRPr>
          </a:p>
        </p:txBody>
      </p:sp>
      <p:sp>
        <p:nvSpPr>
          <p:cNvPr id="7" name="Tijdelijke aanduiding voor datum 6"/>
          <p:cNvSpPr>
            <a:spLocks noGrp="1"/>
          </p:cNvSpPr>
          <p:nvPr>
            <p:ph type="dt" sz="half" idx="10"/>
          </p:nvPr>
        </p:nvSpPr>
        <p:spPr/>
        <p:txBody>
          <a:bodyPr rtlCol="0"/>
          <a:lstStyle/>
          <a:p>
            <a:pPr rtl="0"/>
            <a:fld id="{BF924CEF-456C-4E76-9FD7-01CD34440724}" type="datetime1">
              <a:rPr lang="nl-NL" smtClean="0"/>
              <a:t>2-12-2022</a:t>
            </a:fld>
            <a:endParaRPr lang="nl-NL" dirty="0"/>
          </a:p>
        </p:txBody>
      </p:sp>
      <p:sp>
        <p:nvSpPr>
          <p:cNvPr id="8" name="Tijdelijke aanduiding voor voettekst 7"/>
          <p:cNvSpPr>
            <a:spLocks noGrp="1"/>
          </p:cNvSpPr>
          <p:nvPr>
            <p:ph type="ftr" sz="quarter" idx="11"/>
          </p:nvPr>
        </p:nvSpPr>
        <p:spPr/>
        <p:txBody>
          <a:bodyPr rtlCol="0"/>
          <a:lstStyle/>
          <a:p>
            <a:pPr rtl="0"/>
            <a:r>
              <a:rPr lang="nl-NL" dirty="0"/>
              <a:t>Een voettekst toevoegen</a:t>
            </a:r>
          </a:p>
        </p:txBody>
      </p:sp>
      <p:sp>
        <p:nvSpPr>
          <p:cNvPr id="9" name="Tijdelijke aanduiding voor dianummer 8"/>
          <p:cNvSpPr>
            <a:spLocks noGrp="1"/>
          </p:cNvSpPr>
          <p:nvPr>
            <p:ph type="sldNum" sz="quarter" idx="12"/>
          </p:nvPr>
        </p:nvSpPr>
        <p:spPr/>
        <p:txBody>
          <a:bodyPr rtlCol="0"/>
          <a:lstStyle/>
          <a:p>
            <a:pPr rtl="0"/>
            <a:fld id="{E5B29C50-D6F1-4DB6-9B68-F4CD3996E9CF}" type="slidenum">
              <a:rPr lang="nl-NL" smtClean="0"/>
              <a:t>‹nr.›</a:t>
            </a:fld>
            <a:endParaRPr lang="nl-NL" dirty="0"/>
          </a:p>
        </p:txBody>
      </p:sp>
    </p:spTree>
    <p:extLst>
      <p:ext uri="{BB962C8B-B14F-4D97-AF65-F5344CB8AC3E}">
        <p14:creationId xmlns:p14="http://schemas.microsoft.com/office/powerpoint/2010/main" val="340566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datum 2"/>
          <p:cNvSpPr>
            <a:spLocks noGrp="1"/>
          </p:cNvSpPr>
          <p:nvPr>
            <p:ph type="dt" sz="half" idx="10"/>
          </p:nvPr>
        </p:nvSpPr>
        <p:spPr/>
        <p:txBody>
          <a:bodyPr rtlCol="0"/>
          <a:lstStyle/>
          <a:p>
            <a:pPr rtl="0"/>
            <a:fld id="{1E993049-E788-4818-9AA5-45A3096F1C03}" type="datetime1">
              <a:rPr lang="nl-NL" noProof="0" smtClean="0"/>
              <a:t>2-12-2022</a:t>
            </a:fld>
            <a:endParaRPr lang="nl-NL" noProof="0" dirty="0"/>
          </a:p>
        </p:txBody>
      </p:sp>
      <p:sp>
        <p:nvSpPr>
          <p:cNvPr id="4" name="Tijdelijke aanduiding voor voettekst 3"/>
          <p:cNvSpPr>
            <a:spLocks noGrp="1"/>
          </p:cNvSpPr>
          <p:nvPr>
            <p:ph type="ftr" sz="quarter" idx="11"/>
          </p:nvPr>
        </p:nvSpPr>
        <p:spPr/>
        <p:txBody>
          <a:bodyPr rtlCol="0"/>
          <a:lstStyle/>
          <a:p>
            <a:pPr rtl="0"/>
            <a:r>
              <a:rPr lang="nl-NL" noProof="0" dirty="0"/>
              <a:t>Een voettekst toevoegen</a:t>
            </a:r>
          </a:p>
        </p:txBody>
      </p:sp>
      <p:sp>
        <p:nvSpPr>
          <p:cNvPr id="5" name="Tijdelijke aanduiding voor dianummer 4"/>
          <p:cNvSpPr>
            <a:spLocks noGrp="1"/>
          </p:cNvSpPr>
          <p:nvPr>
            <p:ph type="sldNum" sz="quarter" idx="12"/>
          </p:nvPr>
        </p:nvSpPr>
        <p:spPr/>
        <p:txBody>
          <a:bodyPr rtlCol="0"/>
          <a:lstStyle/>
          <a:p>
            <a:pPr rtl="0"/>
            <a:fld id="{E5B29C50-D6F1-4DB6-9B68-F4CD3996E9CF}" type="slidenum">
              <a:rPr lang="nl-NL" noProof="0" smtClean="0"/>
              <a:t>‹nr.›</a:t>
            </a:fld>
            <a:endParaRPr lang="nl-NL" noProof="0" dirty="0"/>
          </a:p>
        </p:txBody>
      </p:sp>
    </p:spTree>
    <p:extLst>
      <p:ext uri="{BB962C8B-B14F-4D97-AF65-F5344CB8AC3E}">
        <p14:creationId xmlns:p14="http://schemas.microsoft.com/office/powerpoint/2010/main" val="3363858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rtlCol="0"/>
          <a:lstStyle/>
          <a:p>
            <a:pPr rtl="0"/>
            <a:fld id="{24690EBF-65F0-44CC-8B08-67E55A9E28D1}" type="datetime1">
              <a:rPr lang="nl-NL" noProof="0" smtClean="0"/>
              <a:t>2-12-2022</a:t>
            </a:fld>
            <a:endParaRPr lang="nl-NL" noProof="0" dirty="0"/>
          </a:p>
        </p:txBody>
      </p:sp>
      <p:sp>
        <p:nvSpPr>
          <p:cNvPr id="3" name="Tijdelijke aanduiding voor voettekst 2"/>
          <p:cNvSpPr>
            <a:spLocks noGrp="1"/>
          </p:cNvSpPr>
          <p:nvPr>
            <p:ph type="ftr" sz="quarter" idx="11"/>
          </p:nvPr>
        </p:nvSpPr>
        <p:spPr/>
        <p:txBody>
          <a:bodyPr rtlCol="0"/>
          <a:lstStyle/>
          <a:p>
            <a:pPr rtl="0"/>
            <a:r>
              <a:rPr lang="nl-NL" noProof="0" dirty="0"/>
              <a:t>Een voettekst toevoegen</a:t>
            </a:r>
          </a:p>
        </p:txBody>
      </p:sp>
      <p:sp>
        <p:nvSpPr>
          <p:cNvPr id="4" name="Tijdelijke aanduiding voor dianummer 3"/>
          <p:cNvSpPr>
            <a:spLocks noGrp="1"/>
          </p:cNvSpPr>
          <p:nvPr>
            <p:ph type="sldNum" sz="quarter" idx="12"/>
          </p:nvPr>
        </p:nvSpPr>
        <p:spPr/>
        <p:txBody>
          <a:bodyPr rtlCol="0"/>
          <a:lstStyle/>
          <a:p>
            <a:pPr rtl="0"/>
            <a:fld id="{E5B29C50-D6F1-4DB6-9B68-F4CD3996E9CF}" type="slidenum">
              <a:rPr lang="nl-NL" noProof="0" smtClean="0"/>
              <a:t>‹nr.›</a:t>
            </a:fld>
            <a:endParaRPr lang="nl-NL" noProof="0" dirty="0"/>
          </a:p>
        </p:txBody>
      </p:sp>
    </p:spTree>
    <p:extLst>
      <p:ext uri="{BB962C8B-B14F-4D97-AF65-F5344CB8AC3E}">
        <p14:creationId xmlns:p14="http://schemas.microsoft.com/office/powerpoint/2010/main" val="1927605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609599"/>
            <a:ext cx="3932237" cy="1600200"/>
          </a:xfrm>
        </p:spPr>
        <p:txBody>
          <a:bodyPr rtlCol="0" anchor="b"/>
          <a:lstStyle>
            <a:lvl1pPr>
              <a:defRPr sz="3200"/>
            </a:lvl1pPr>
          </a:lstStyle>
          <a:p>
            <a:pPr rtl="0"/>
            <a:r>
              <a:rPr lang="nl-NL"/>
              <a:t>Klik om stijl te bewerken</a:t>
            </a:r>
            <a:endParaRPr lang="nl-NL" dirty="0"/>
          </a:p>
        </p:txBody>
      </p:sp>
      <p:sp>
        <p:nvSpPr>
          <p:cNvPr id="3" name="Tijdelijke aanduiding voor inhoud 2"/>
          <p:cNvSpPr>
            <a:spLocks noGrp="1"/>
          </p:cNvSpPr>
          <p:nvPr>
            <p:ph idx="1" hasCustomPrompt="1"/>
          </p:nvPr>
        </p:nvSpPr>
        <p:spPr>
          <a:xfrm>
            <a:off x="4800600" y="987425"/>
            <a:ext cx="5753100" cy="4613275"/>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endParaRPr kumimoji="0" lang="nl-NL" sz="1800" b="0" i="0" u="none" strike="noStrike" kern="1200" cap="none" spc="0" normalizeH="0" baseline="0" noProof="0" dirty="0">
              <a:ln>
                <a:noFill/>
              </a:ln>
              <a:solidFill>
                <a:srgbClr val="E9E5DC"/>
              </a:solidFill>
              <a:effectLst/>
              <a:uLnTx/>
              <a:uFillTx/>
              <a:latin typeface="+mn-lt"/>
            </a:endParaRPr>
          </a:p>
        </p:txBody>
      </p:sp>
      <p:sp>
        <p:nvSpPr>
          <p:cNvPr id="4" name="Tijdelijke aanduiding voor tekst 3"/>
          <p:cNvSpPr>
            <a:spLocks noGrp="1"/>
          </p:cNvSpPr>
          <p:nvPr>
            <p:ph type="body" sz="half" idx="2"/>
          </p:nvPr>
        </p:nvSpPr>
        <p:spPr>
          <a:xfrm>
            <a:off x="457200" y="2254249"/>
            <a:ext cx="3932237" cy="3759200"/>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a:t>Klikken om de tekststijl van het model te bewerken</a:t>
            </a:r>
          </a:p>
        </p:txBody>
      </p:sp>
      <p:sp>
        <p:nvSpPr>
          <p:cNvPr id="5" name="Tijdelijke aanduiding voor datum 4"/>
          <p:cNvSpPr>
            <a:spLocks noGrp="1"/>
          </p:cNvSpPr>
          <p:nvPr>
            <p:ph type="dt" sz="half" idx="10"/>
          </p:nvPr>
        </p:nvSpPr>
        <p:spPr/>
        <p:txBody>
          <a:bodyPr rtlCol="0"/>
          <a:lstStyle/>
          <a:p>
            <a:pPr rtl="0"/>
            <a:fld id="{012C6BA1-1BE4-4115-8FBC-A898F5571019}" type="datetime1">
              <a:rPr lang="nl-NL" smtClean="0"/>
              <a:t>2-12-2022</a:t>
            </a:fld>
            <a:endParaRPr lang="nl-NL" dirty="0"/>
          </a:p>
        </p:txBody>
      </p:sp>
      <p:sp>
        <p:nvSpPr>
          <p:cNvPr id="6" name="Tijdelijke aanduiding voor voettekst 5"/>
          <p:cNvSpPr>
            <a:spLocks noGrp="1"/>
          </p:cNvSpPr>
          <p:nvPr>
            <p:ph type="ftr" sz="quarter" idx="11"/>
          </p:nvPr>
        </p:nvSpPr>
        <p:spPr/>
        <p:txBody>
          <a:bodyPr rtlCol="0"/>
          <a:lstStyle/>
          <a:p>
            <a:pPr rtl="0"/>
            <a:r>
              <a:rPr lang="nl-NL" dirty="0"/>
              <a:t>Een voettekst toevoegen</a:t>
            </a:r>
          </a:p>
        </p:txBody>
      </p:sp>
      <p:sp>
        <p:nvSpPr>
          <p:cNvPr id="7" name="Tijdelijke aanduiding voor dianummer 6"/>
          <p:cNvSpPr>
            <a:spLocks noGrp="1"/>
          </p:cNvSpPr>
          <p:nvPr>
            <p:ph type="sldNum" sz="quarter" idx="12"/>
          </p:nvPr>
        </p:nvSpPr>
        <p:spPr/>
        <p:txBody>
          <a:bodyPr rtlCol="0"/>
          <a:lstStyle/>
          <a:p>
            <a:pPr rtl="0"/>
            <a:fld id="{E5B29C50-D6F1-4DB6-9B68-F4CD3996E9CF}" type="slidenum">
              <a:rPr lang="nl-NL" smtClean="0"/>
              <a:t>‹nr.›</a:t>
            </a:fld>
            <a:endParaRPr lang="nl-NL" dirty="0"/>
          </a:p>
        </p:txBody>
      </p:sp>
    </p:spTree>
    <p:extLst>
      <p:ext uri="{BB962C8B-B14F-4D97-AF65-F5344CB8AC3E}">
        <p14:creationId xmlns:p14="http://schemas.microsoft.com/office/powerpoint/2010/main" val="1287721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609599"/>
            <a:ext cx="3932237" cy="1600200"/>
          </a:xfrm>
        </p:spPr>
        <p:txBody>
          <a:bodyPr rtlCol="0" anchor="b"/>
          <a:lstStyle>
            <a:lvl1pPr>
              <a:defRPr sz="3200"/>
            </a:lvl1pPr>
          </a:lstStyle>
          <a:p>
            <a:pPr rtl="0"/>
            <a:r>
              <a:rPr lang="nl-NL" noProof="0"/>
              <a:t>Klik om stijl te bewerken</a:t>
            </a:r>
            <a:endParaRPr lang="nl-NL" noProof="0" dirty="0"/>
          </a:p>
        </p:txBody>
      </p:sp>
      <p:sp>
        <p:nvSpPr>
          <p:cNvPr id="3" name="Tijdelijke aanduiding voor afbeelding 2" descr="Een lege tijdelijke aanduiding om een afbeelding toe te voegen. Klik op de tijdelijke aanduiding en selecteer de afbeelding die u wilt toevoegen"/>
          <p:cNvSpPr>
            <a:spLocks noGrp="1"/>
          </p:cNvSpPr>
          <p:nvPr>
            <p:ph type="pic" idx="1"/>
          </p:nvPr>
        </p:nvSpPr>
        <p:spPr>
          <a:xfrm>
            <a:off x="4800600" y="987425"/>
            <a:ext cx="5753100" cy="461327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noProof="0"/>
              <a:t>Klik op het pictogram als u een afbeelding wilt toevoegen</a:t>
            </a:r>
            <a:endParaRPr lang="nl-NL" noProof="0" dirty="0"/>
          </a:p>
        </p:txBody>
      </p:sp>
      <p:sp>
        <p:nvSpPr>
          <p:cNvPr id="4" name="Tijdelijke aanduiding voor tekst 3"/>
          <p:cNvSpPr>
            <a:spLocks noGrp="1"/>
          </p:cNvSpPr>
          <p:nvPr>
            <p:ph type="body" sz="half" idx="2"/>
          </p:nvPr>
        </p:nvSpPr>
        <p:spPr>
          <a:xfrm>
            <a:off x="457200" y="2254249"/>
            <a:ext cx="3932237" cy="3759200"/>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Klikken om de tekststijl van het model te bewerken</a:t>
            </a:r>
          </a:p>
        </p:txBody>
      </p:sp>
      <p:sp>
        <p:nvSpPr>
          <p:cNvPr id="5" name="Tijdelijke aanduiding voor datum 4"/>
          <p:cNvSpPr>
            <a:spLocks noGrp="1"/>
          </p:cNvSpPr>
          <p:nvPr>
            <p:ph type="dt" sz="half" idx="10"/>
          </p:nvPr>
        </p:nvSpPr>
        <p:spPr/>
        <p:txBody>
          <a:bodyPr rtlCol="0"/>
          <a:lstStyle/>
          <a:p>
            <a:pPr rtl="0"/>
            <a:fld id="{4BAF9E63-9F13-4D13-8F5C-6297B6BE2E5B}" type="datetime1">
              <a:rPr lang="nl-NL" noProof="0" smtClean="0"/>
              <a:t>2-12-2022</a:t>
            </a:fld>
            <a:endParaRPr lang="nl-NL" noProof="0" dirty="0"/>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7" name="Tijdelijke aanduiding voor dianummer 6"/>
          <p:cNvSpPr>
            <a:spLocks noGrp="1"/>
          </p:cNvSpPr>
          <p:nvPr>
            <p:ph type="sldNum" sz="quarter" idx="12"/>
          </p:nvPr>
        </p:nvSpPr>
        <p:spPr/>
        <p:txBody>
          <a:bodyPr rtlCol="0"/>
          <a:lstStyle/>
          <a:p>
            <a:pPr rtl="0"/>
            <a:fld id="{E5B29C50-D6F1-4DB6-9B68-F4CD3996E9CF}" type="slidenum">
              <a:rPr lang="nl-NL" noProof="0" smtClean="0"/>
              <a:t>‹nr.›</a:t>
            </a:fld>
            <a:endParaRPr lang="nl-NL" noProof="0" dirty="0"/>
          </a:p>
        </p:txBody>
      </p:sp>
    </p:spTree>
    <p:extLst>
      <p:ext uri="{BB962C8B-B14F-4D97-AF65-F5344CB8AC3E}">
        <p14:creationId xmlns:p14="http://schemas.microsoft.com/office/powerpoint/2010/main" val="569576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639793"/>
            <a:ext cx="10096500" cy="1150907"/>
          </a:xfrm>
          <a:prstGeom prst="rect">
            <a:avLst/>
          </a:prstGeom>
        </p:spPr>
        <p:txBody>
          <a:bodyPr vert="horz" lIns="91440" tIns="45720" rIns="91440" bIns="45720" rtlCol="0" anchor="ctr">
            <a:normAutofit/>
          </a:bodyPr>
          <a:lstStyle/>
          <a:p>
            <a:pPr rtl="0"/>
            <a:r>
              <a:rPr lang="nl-NL" noProof="0" dirty="0"/>
              <a:t>Klik om de titelstijl van het model te bewerken</a:t>
            </a:r>
          </a:p>
        </p:txBody>
      </p:sp>
      <p:sp>
        <p:nvSpPr>
          <p:cNvPr id="3" name="Tijdelijke aanduiding voor tekst 2"/>
          <p:cNvSpPr>
            <a:spLocks noGrp="1"/>
          </p:cNvSpPr>
          <p:nvPr>
            <p:ph type="body" idx="1"/>
          </p:nvPr>
        </p:nvSpPr>
        <p:spPr>
          <a:xfrm>
            <a:off x="457200" y="1825625"/>
            <a:ext cx="10096500" cy="3778006"/>
          </a:xfrm>
          <a:prstGeom prst="rect">
            <a:avLst/>
          </a:prstGeom>
        </p:spPr>
        <p:txBody>
          <a:bodyPr vert="horz" lIns="91440" tIns="45720" rIns="91440" bIns="45720" rtlCol="0">
            <a:normAutofit/>
          </a:bodyPr>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4" name="Tijdelijke aanduiding voor datum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2">
                    <a:lumMod val="20000"/>
                    <a:lumOff val="80000"/>
                  </a:schemeClr>
                </a:solidFill>
              </a:defRPr>
            </a:lvl1pPr>
          </a:lstStyle>
          <a:p>
            <a:pPr rtl="0"/>
            <a:fld id="{05C6A3E8-64B6-4B8C-8FC6-58335CE42A74}" type="datetime1">
              <a:rPr lang="nl-NL" noProof="0" smtClean="0"/>
              <a:t>2-12-2022</a:t>
            </a:fld>
            <a:endParaRPr lang="nl-NL" noProof="0" dirty="0"/>
          </a:p>
        </p:txBody>
      </p:sp>
      <p:sp>
        <p:nvSpPr>
          <p:cNvPr id="5" name="Tijdelijke aanduiding voor voettekst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2">
                    <a:lumMod val="20000"/>
                    <a:lumOff val="80000"/>
                  </a:schemeClr>
                </a:solidFill>
              </a:defRPr>
            </a:lvl1pPr>
          </a:lstStyle>
          <a:p>
            <a:pPr rtl="0"/>
            <a:r>
              <a:rPr lang="nl-NL" noProof="0" dirty="0"/>
              <a:t>Een voettekst toevoegen</a:t>
            </a:r>
          </a:p>
        </p:txBody>
      </p:sp>
      <p:sp>
        <p:nvSpPr>
          <p:cNvPr id="6" name="Tijdelijke aanduiding voor dianumm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2">
                    <a:lumMod val="20000"/>
                    <a:lumOff val="80000"/>
                  </a:schemeClr>
                </a:solidFill>
              </a:defRPr>
            </a:lvl1pPr>
          </a:lstStyle>
          <a:p>
            <a:pPr rtl="0"/>
            <a:fld id="{E5B29C50-D6F1-4DB6-9B68-F4CD3996E9CF}" type="slidenum">
              <a:rPr lang="nl-NL" noProof="0" smtClean="0"/>
              <a:pPr rtl="0"/>
              <a:t>‹nr.›</a:t>
            </a:fld>
            <a:endParaRPr lang="nl-NL" noProof="0" dirty="0"/>
          </a:p>
        </p:txBody>
      </p:sp>
    </p:spTree>
    <p:extLst>
      <p:ext uri="{BB962C8B-B14F-4D97-AF65-F5344CB8AC3E}">
        <p14:creationId xmlns:p14="http://schemas.microsoft.com/office/powerpoint/2010/main" val="1656484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ts val="4000"/>
        </a:lnSpc>
        <a:spcBef>
          <a:spcPct val="0"/>
        </a:spcBef>
        <a:buNone/>
        <a:defRPr sz="4000" b="1" kern="1200" cap="none" spc="0">
          <a:ln w="12700" cmpd="sng">
            <a:noFill/>
            <a:prstDash val="solid"/>
          </a:ln>
          <a:solidFill>
            <a:schemeClr val="accent4">
              <a:lumMod val="50000"/>
            </a:schemeClr>
          </a:solidFill>
          <a:effectLst>
            <a:outerShdw blurRad="38100" dist="38100" dir="2700000" algn="tl">
              <a:srgbClr val="000000">
                <a:alpha val="43000"/>
              </a:srgbClr>
            </a:outerShdw>
          </a:effectLst>
          <a:latin typeface="+mj-lt"/>
          <a:ea typeface="+mj-ea"/>
          <a:cs typeface="+mj-cs"/>
        </a:defRPr>
      </a:lvl1pPr>
    </p:titleStyle>
    <p:bodyStyle>
      <a:lvl1pPr marL="2286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2000" kern="1200">
          <a:solidFill>
            <a:schemeClr val="bg1"/>
          </a:solidFill>
          <a:latin typeface="+mn-lt"/>
          <a:ea typeface="+mn-ea"/>
          <a:cs typeface="+mn-cs"/>
        </a:defRPr>
      </a:lvl2pPr>
      <a:lvl3pPr marL="11430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6pPr>
      <a:lvl7pPr marL="29718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7pPr>
      <a:lvl8pPr marL="34290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8pPr>
      <a:lvl9pPr marL="38862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288" userDrawn="1">
          <p15:clr>
            <a:srgbClr val="F26B43"/>
          </p15:clr>
        </p15:guide>
        <p15:guide id="3" pos="6648" userDrawn="1">
          <p15:clr>
            <a:srgbClr val="F26B43"/>
          </p15:clr>
        </p15:guide>
        <p15:guide id="4" orient="horz" pos="3528" userDrawn="1">
          <p15:clr>
            <a:srgbClr val="F26B43"/>
          </p15:clr>
        </p15:guide>
        <p15:guide id="5" orient="horz" pos="112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mFEKMluOMDk&amp;t=1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rDjv823LQJk&amp;t=22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lstStyle/>
          <a:p>
            <a:pPr rtl="0"/>
            <a:r>
              <a:rPr lang="nl-NL" dirty="0"/>
              <a:t>Modellen en theorieën </a:t>
            </a:r>
            <a:r>
              <a:rPr lang="nl-NL" dirty="0" err="1"/>
              <a:t>mbt</a:t>
            </a:r>
            <a:r>
              <a:rPr lang="nl-NL" dirty="0"/>
              <a:t> studiebegeleiding</a:t>
            </a:r>
          </a:p>
        </p:txBody>
      </p:sp>
      <p:sp>
        <p:nvSpPr>
          <p:cNvPr id="3" name="Subtitel 2"/>
          <p:cNvSpPr>
            <a:spLocks noGrp="1"/>
          </p:cNvSpPr>
          <p:nvPr>
            <p:ph type="subTitle" idx="1"/>
          </p:nvPr>
        </p:nvSpPr>
        <p:spPr/>
        <p:txBody>
          <a:bodyPr rtlCol="0"/>
          <a:lstStyle/>
          <a:p>
            <a:pPr rtl="0"/>
            <a:r>
              <a:rPr lang="nl-NL" dirty="0"/>
              <a:t>Verdieping Onderwijsassistent in VO en MBO</a:t>
            </a:r>
          </a:p>
        </p:txBody>
      </p:sp>
    </p:spTree>
    <p:extLst>
      <p:ext uri="{BB962C8B-B14F-4D97-AF65-F5344CB8AC3E}">
        <p14:creationId xmlns:p14="http://schemas.microsoft.com/office/powerpoint/2010/main" val="1990881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FCD2F4-3E49-292E-1CEB-40FECC57ACB2}"/>
              </a:ext>
            </a:extLst>
          </p:cNvPr>
          <p:cNvSpPr>
            <a:spLocks noGrp="1"/>
          </p:cNvSpPr>
          <p:nvPr>
            <p:ph type="title"/>
          </p:nvPr>
        </p:nvSpPr>
        <p:spPr/>
        <p:txBody>
          <a:bodyPr/>
          <a:lstStyle/>
          <a:p>
            <a:r>
              <a:rPr lang="nl-NL" dirty="0"/>
              <a:t>Studievaardigheden VO</a:t>
            </a:r>
          </a:p>
        </p:txBody>
      </p:sp>
      <p:sp>
        <p:nvSpPr>
          <p:cNvPr id="3" name="Tijdelijke aanduiding voor inhoud 2">
            <a:extLst>
              <a:ext uri="{FF2B5EF4-FFF2-40B4-BE49-F238E27FC236}">
                <a16:creationId xmlns:a16="http://schemas.microsoft.com/office/drawing/2014/main" id="{86FEEB01-191F-51C4-988A-204AA738AB73}"/>
              </a:ext>
            </a:extLst>
          </p:cNvPr>
          <p:cNvSpPr>
            <a:spLocks noGrp="1"/>
          </p:cNvSpPr>
          <p:nvPr>
            <p:ph idx="1"/>
          </p:nvPr>
        </p:nvSpPr>
        <p:spPr>
          <a:xfrm>
            <a:off x="457200" y="1790699"/>
            <a:ext cx="10096500" cy="4142961"/>
          </a:xfrm>
        </p:spPr>
        <p:txBody>
          <a:bodyPr>
            <a:normAutofit lnSpcReduction="10000"/>
          </a:bodyPr>
          <a:lstStyle/>
          <a:p>
            <a:r>
              <a:rPr lang="nl-NL" dirty="0"/>
              <a:t>Woordjes leren (zinnen, vreemde taal)</a:t>
            </a:r>
            <a:br>
              <a:rPr lang="nl-NL" dirty="0"/>
            </a:br>
            <a:r>
              <a:rPr lang="nl-NL" dirty="0"/>
              <a:t>Flitskaarten</a:t>
            </a:r>
            <a:br>
              <a:rPr lang="nl-NL" dirty="0"/>
            </a:br>
            <a:r>
              <a:rPr lang="nl-NL" dirty="0"/>
              <a:t>Digitaal</a:t>
            </a:r>
            <a:br>
              <a:rPr lang="nl-NL" dirty="0"/>
            </a:br>
            <a:r>
              <a:rPr lang="nl-NL" dirty="0"/>
              <a:t>Overschrijven</a:t>
            </a:r>
            <a:br>
              <a:rPr lang="nl-NL" dirty="0"/>
            </a:br>
            <a:r>
              <a:rPr lang="nl-NL" dirty="0"/>
              <a:t>….</a:t>
            </a:r>
          </a:p>
          <a:p>
            <a:r>
              <a:rPr lang="nl-NL" dirty="0"/>
              <a:t>Teksten leren (begrippen)</a:t>
            </a:r>
            <a:br>
              <a:rPr lang="nl-NL" dirty="0"/>
            </a:br>
            <a:r>
              <a:rPr lang="nl-NL" dirty="0"/>
              <a:t>Samenvatten</a:t>
            </a:r>
            <a:br>
              <a:rPr lang="nl-NL" dirty="0"/>
            </a:br>
            <a:r>
              <a:rPr lang="nl-NL" dirty="0" err="1"/>
              <a:t>Mindmap</a:t>
            </a:r>
            <a:br>
              <a:rPr lang="nl-NL" dirty="0"/>
            </a:br>
            <a:r>
              <a:rPr lang="nl-NL" dirty="0"/>
              <a:t>….</a:t>
            </a:r>
          </a:p>
          <a:p>
            <a:r>
              <a:rPr lang="nl-NL" dirty="0"/>
              <a:t>Rekenen/Wiskunde</a:t>
            </a:r>
            <a:br>
              <a:rPr lang="nl-NL" dirty="0"/>
            </a:br>
            <a:r>
              <a:rPr lang="nl-NL" dirty="0"/>
              <a:t>Oefenen</a:t>
            </a:r>
            <a:br>
              <a:rPr lang="nl-NL" dirty="0"/>
            </a:br>
            <a:r>
              <a:rPr lang="nl-NL" dirty="0"/>
              <a:t>…</a:t>
            </a:r>
          </a:p>
        </p:txBody>
      </p:sp>
    </p:spTree>
    <p:extLst>
      <p:ext uri="{BB962C8B-B14F-4D97-AF65-F5344CB8AC3E}">
        <p14:creationId xmlns:p14="http://schemas.microsoft.com/office/powerpoint/2010/main" val="2567068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FCD2F4-3E49-292E-1CEB-40FECC57ACB2}"/>
              </a:ext>
            </a:extLst>
          </p:cNvPr>
          <p:cNvSpPr>
            <a:spLocks noGrp="1"/>
          </p:cNvSpPr>
          <p:nvPr>
            <p:ph type="title"/>
          </p:nvPr>
        </p:nvSpPr>
        <p:spPr/>
        <p:txBody>
          <a:bodyPr/>
          <a:lstStyle/>
          <a:p>
            <a:r>
              <a:rPr lang="nl-NL" dirty="0"/>
              <a:t>Studievaardigheden VO</a:t>
            </a:r>
          </a:p>
        </p:txBody>
      </p:sp>
      <p:sp>
        <p:nvSpPr>
          <p:cNvPr id="3" name="Tijdelijke aanduiding voor inhoud 2">
            <a:extLst>
              <a:ext uri="{FF2B5EF4-FFF2-40B4-BE49-F238E27FC236}">
                <a16:creationId xmlns:a16="http://schemas.microsoft.com/office/drawing/2014/main" id="{86FEEB01-191F-51C4-988A-204AA738AB73}"/>
              </a:ext>
            </a:extLst>
          </p:cNvPr>
          <p:cNvSpPr>
            <a:spLocks noGrp="1"/>
          </p:cNvSpPr>
          <p:nvPr>
            <p:ph idx="1"/>
          </p:nvPr>
        </p:nvSpPr>
        <p:spPr>
          <a:xfrm>
            <a:off x="457200" y="1790699"/>
            <a:ext cx="10096500" cy="4142961"/>
          </a:xfrm>
        </p:spPr>
        <p:txBody>
          <a:bodyPr>
            <a:normAutofit lnSpcReduction="10000"/>
          </a:bodyPr>
          <a:lstStyle/>
          <a:p>
            <a:r>
              <a:rPr lang="nl-NL" dirty="0"/>
              <a:t>Woordjes leren (zinnen, vreemde taal)</a:t>
            </a:r>
            <a:br>
              <a:rPr lang="nl-NL" dirty="0"/>
            </a:br>
            <a:r>
              <a:rPr lang="nl-NL" dirty="0"/>
              <a:t>Flitskaarten</a:t>
            </a:r>
            <a:br>
              <a:rPr lang="nl-NL" dirty="0"/>
            </a:br>
            <a:r>
              <a:rPr lang="nl-NL" dirty="0"/>
              <a:t>Digitaal</a:t>
            </a:r>
            <a:br>
              <a:rPr lang="nl-NL" dirty="0"/>
            </a:br>
            <a:r>
              <a:rPr lang="nl-NL" dirty="0"/>
              <a:t>Overschrijven</a:t>
            </a:r>
            <a:br>
              <a:rPr lang="nl-NL" dirty="0"/>
            </a:br>
            <a:r>
              <a:rPr lang="nl-NL" dirty="0"/>
              <a:t>….</a:t>
            </a:r>
          </a:p>
          <a:p>
            <a:r>
              <a:rPr lang="nl-NL" dirty="0"/>
              <a:t>Teksten leren (begrippen)</a:t>
            </a:r>
            <a:br>
              <a:rPr lang="nl-NL" dirty="0"/>
            </a:br>
            <a:r>
              <a:rPr lang="nl-NL" dirty="0"/>
              <a:t>Samenvatten</a:t>
            </a:r>
            <a:br>
              <a:rPr lang="nl-NL" dirty="0"/>
            </a:br>
            <a:r>
              <a:rPr lang="nl-NL" dirty="0" err="1"/>
              <a:t>Mindmap</a:t>
            </a:r>
            <a:br>
              <a:rPr lang="nl-NL" dirty="0"/>
            </a:br>
            <a:r>
              <a:rPr lang="nl-NL" dirty="0"/>
              <a:t>….</a:t>
            </a:r>
          </a:p>
          <a:p>
            <a:r>
              <a:rPr lang="nl-NL" dirty="0"/>
              <a:t>Rekenen/Wiskunde</a:t>
            </a:r>
            <a:br>
              <a:rPr lang="nl-NL" dirty="0"/>
            </a:br>
            <a:r>
              <a:rPr lang="nl-NL" dirty="0"/>
              <a:t>Oefenen</a:t>
            </a:r>
            <a:br>
              <a:rPr lang="nl-NL" dirty="0"/>
            </a:br>
            <a:r>
              <a:rPr lang="nl-NL" dirty="0"/>
              <a:t>…</a:t>
            </a:r>
          </a:p>
        </p:txBody>
      </p:sp>
      <p:pic>
        <p:nvPicPr>
          <p:cNvPr id="4" name="Afbeelding 3">
            <a:extLst>
              <a:ext uri="{FF2B5EF4-FFF2-40B4-BE49-F238E27FC236}">
                <a16:creationId xmlns:a16="http://schemas.microsoft.com/office/drawing/2014/main" id="{9C922BAF-BD4A-27ED-BF61-7A6A2C87CA48}"/>
              </a:ext>
            </a:extLst>
          </p:cNvPr>
          <p:cNvPicPr>
            <a:picLocks noChangeAspect="1"/>
          </p:cNvPicPr>
          <p:nvPr/>
        </p:nvPicPr>
        <p:blipFill>
          <a:blip r:embed="rId2"/>
          <a:stretch>
            <a:fillRect/>
          </a:stretch>
        </p:blipFill>
        <p:spPr>
          <a:xfrm>
            <a:off x="7634287" y="1344612"/>
            <a:ext cx="3358833" cy="4745018"/>
          </a:xfrm>
          <a:prstGeom prst="rect">
            <a:avLst/>
          </a:prstGeom>
        </p:spPr>
      </p:pic>
    </p:spTree>
    <p:extLst>
      <p:ext uri="{BB962C8B-B14F-4D97-AF65-F5344CB8AC3E}">
        <p14:creationId xmlns:p14="http://schemas.microsoft.com/office/powerpoint/2010/main" val="208455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BCF275-8B76-D2F1-FF8E-0A95AB7AEBF6}"/>
              </a:ext>
            </a:extLst>
          </p:cNvPr>
          <p:cNvSpPr>
            <a:spLocks noGrp="1"/>
          </p:cNvSpPr>
          <p:nvPr>
            <p:ph type="title"/>
          </p:nvPr>
        </p:nvSpPr>
        <p:spPr/>
        <p:txBody>
          <a:bodyPr/>
          <a:lstStyle/>
          <a:p>
            <a:r>
              <a:rPr lang="nl-NL" dirty="0"/>
              <a:t>Studievaardigheden MBO</a:t>
            </a:r>
          </a:p>
        </p:txBody>
      </p:sp>
      <p:sp>
        <p:nvSpPr>
          <p:cNvPr id="3" name="Tijdelijke aanduiding voor inhoud 2">
            <a:extLst>
              <a:ext uri="{FF2B5EF4-FFF2-40B4-BE49-F238E27FC236}">
                <a16:creationId xmlns:a16="http://schemas.microsoft.com/office/drawing/2014/main" id="{BDA12D9C-938E-8F4A-54BD-21CA889B2234}"/>
              </a:ext>
            </a:extLst>
          </p:cNvPr>
          <p:cNvSpPr>
            <a:spLocks noGrp="1"/>
          </p:cNvSpPr>
          <p:nvPr>
            <p:ph idx="1"/>
          </p:nvPr>
        </p:nvSpPr>
        <p:spPr/>
        <p:txBody>
          <a:bodyPr/>
          <a:lstStyle/>
          <a:p>
            <a:r>
              <a:rPr lang="nl-NL" dirty="0"/>
              <a:t>Doelen Stellen, in VO vaak nog voor leerlingen in MBO meer door studenten zelf. </a:t>
            </a:r>
          </a:p>
          <a:p>
            <a:r>
              <a:rPr lang="nl-NL" dirty="0"/>
              <a:t>SMART</a:t>
            </a:r>
          </a:p>
          <a:p>
            <a:r>
              <a:rPr lang="nl-NL" dirty="0"/>
              <a:t>Begrijpend lezen</a:t>
            </a:r>
          </a:p>
          <a:p>
            <a:r>
              <a:rPr lang="nl-NL" dirty="0"/>
              <a:t>Reflecteren</a:t>
            </a:r>
          </a:p>
        </p:txBody>
      </p:sp>
      <p:pic>
        <p:nvPicPr>
          <p:cNvPr id="4098" name="Picture 2" descr="Breingeheimen Studievaardigheden mbo niveau 3/4">
            <a:extLst>
              <a:ext uri="{FF2B5EF4-FFF2-40B4-BE49-F238E27FC236}">
                <a16:creationId xmlns:a16="http://schemas.microsoft.com/office/drawing/2014/main" id="{E17CF074-29F0-16D7-D705-7B490C3DB7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2507" y="2458720"/>
            <a:ext cx="2850467" cy="4018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8391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7823FA-F29B-DC14-C377-000EF6C5E996}"/>
              </a:ext>
            </a:extLst>
          </p:cNvPr>
          <p:cNvSpPr>
            <a:spLocks noGrp="1"/>
          </p:cNvSpPr>
          <p:nvPr>
            <p:ph type="title"/>
          </p:nvPr>
        </p:nvSpPr>
        <p:spPr/>
        <p:txBody>
          <a:bodyPr/>
          <a:lstStyle/>
          <a:p>
            <a:r>
              <a:rPr lang="nl-NL" dirty="0"/>
              <a:t>Remedial Teaching</a:t>
            </a:r>
          </a:p>
        </p:txBody>
      </p:sp>
      <p:sp>
        <p:nvSpPr>
          <p:cNvPr id="3" name="Tijdelijke aanduiding voor inhoud 2">
            <a:extLst>
              <a:ext uri="{FF2B5EF4-FFF2-40B4-BE49-F238E27FC236}">
                <a16:creationId xmlns:a16="http://schemas.microsoft.com/office/drawing/2014/main" id="{69FF2EE4-5F75-8FC7-0DF8-14B900C0D20F}"/>
              </a:ext>
            </a:extLst>
          </p:cNvPr>
          <p:cNvSpPr>
            <a:spLocks noGrp="1"/>
          </p:cNvSpPr>
          <p:nvPr>
            <p:ph idx="1"/>
          </p:nvPr>
        </p:nvSpPr>
        <p:spPr/>
        <p:txBody>
          <a:bodyPr/>
          <a:lstStyle/>
          <a:p>
            <a:pPr marL="0" indent="0">
              <a:buNone/>
            </a:pPr>
            <a:r>
              <a:rPr lang="nl-NL" b="0" i="0" dirty="0">
                <a:solidFill>
                  <a:srgbClr val="000000"/>
                </a:solidFill>
                <a:effectLst/>
                <a:latin typeface="arial" panose="020B0604020202020204" pitchFamily="34" charset="0"/>
              </a:rPr>
              <a:t>Onderzoek</a:t>
            </a:r>
          </a:p>
          <a:p>
            <a:pPr marL="0" indent="0">
              <a:buNone/>
            </a:pPr>
            <a:r>
              <a:rPr lang="nl-NL" dirty="0">
                <a:solidFill>
                  <a:srgbClr val="000000"/>
                </a:solidFill>
                <a:latin typeface="arial" panose="020B0604020202020204" pitchFamily="34" charset="0"/>
              </a:rPr>
              <a:t>Plan</a:t>
            </a:r>
            <a:r>
              <a:rPr lang="nl-NL" b="0" i="0" dirty="0">
                <a:solidFill>
                  <a:srgbClr val="000000"/>
                </a:solidFill>
                <a:effectLst/>
                <a:latin typeface="arial" panose="020B0604020202020204" pitchFamily="34" charset="0"/>
              </a:rPr>
              <a:t>. Daarbij gaat het om toepassen van </a:t>
            </a:r>
            <a:r>
              <a:rPr lang="nl-NL" b="0" i="0" dirty="0" err="1">
                <a:solidFill>
                  <a:srgbClr val="000000"/>
                </a:solidFill>
                <a:effectLst/>
                <a:latin typeface="arial" panose="020B0604020202020204" pitchFamily="34" charset="0"/>
              </a:rPr>
              <a:t>gespecialiseeerde</a:t>
            </a:r>
            <a:r>
              <a:rPr lang="nl-NL" b="0" i="0" dirty="0">
                <a:solidFill>
                  <a:srgbClr val="000000"/>
                </a:solidFill>
                <a:effectLst/>
                <a:latin typeface="arial" panose="020B0604020202020204" pitchFamily="34" charset="0"/>
              </a:rPr>
              <a:t> technieken, instructieprincipes en benaderingen die uitgaan en gericht zijn op de specifieke ondersteuning die uw kind nodig heeft. </a:t>
            </a:r>
          </a:p>
          <a:p>
            <a:pPr marL="0" indent="0">
              <a:buNone/>
            </a:pPr>
            <a:r>
              <a:rPr lang="nl-NL" dirty="0">
                <a:solidFill>
                  <a:srgbClr val="000000"/>
                </a:solidFill>
                <a:latin typeface="arial" panose="020B0604020202020204" pitchFamily="34" charset="0"/>
              </a:rPr>
              <a:t>Uitvoering</a:t>
            </a:r>
          </a:p>
          <a:p>
            <a:pPr marL="0" indent="0">
              <a:buNone/>
            </a:pPr>
            <a:r>
              <a:rPr lang="nl-NL" dirty="0">
                <a:solidFill>
                  <a:srgbClr val="000000"/>
                </a:solidFill>
                <a:latin typeface="arial" panose="020B0604020202020204" pitchFamily="34" charset="0"/>
              </a:rPr>
              <a:t>Evaluatie/Bijstellen</a:t>
            </a:r>
          </a:p>
          <a:p>
            <a:pPr marL="0" indent="0">
              <a:buNone/>
            </a:pPr>
            <a:endParaRPr lang="nl-NL" dirty="0">
              <a:solidFill>
                <a:srgbClr val="000000"/>
              </a:solidFill>
              <a:latin typeface="arial" panose="020B0604020202020204" pitchFamily="34" charset="0"/>
            </a:endParaRPr>
          </a:p>
          <a:p>
            <a:pPr marL="0" indent="0">
              <a:buNone/>
            </a:pPr>
            <a:r>
              <a:rPr lang="nl-NL" dirty="0">
                <a:solidFill>
                  <a:srgbClr val="000000"/>
                </a:solidFill>
                <a:latin typeface="arial" panose="020B0604020202020204" pitchFamily="34" charset="0"/>
              </a:rPr>
              <a:t>(Handelingsplan, Examen)</a:t>
            </a:r>
            <a:endParaRPr lang="nl-NL" dirty="0"/>
          </a:p>
        </p:txBody>
      </p:sp>
    </p:spTree>
    <p:extLst>
      <p:ext uri="{BB962C8B-B14F-4D97-AF65-F5344CB8AC3E}">
        <p14:creationId xmlns:p14="http://schemas.microsoft.com/office/powerpoint/2010/main" val="4069264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849FCE-9970-75F5-F1A1-8931D4501082}"/>
              </a:ext>
            </a:extLst>
          </p:cNvPr>
          <p:cNvSpPr>
            <a:spLocks noGrp="1"/>
          </p:cNvSpPr>
          <p:nvPr>
            <p:ph type="title"/>
          </p:nvPr>
        </p:nvSpPr>
        <p:spPr/>
        <p:txBody>
          <a:bodyPr/>
          <a:lstStyle/>
          <a:p>
            <a:r>
              <a:rPr lang="nl-NL" dirty="0"/>
              <a:t>Handelingsgericht werken HGW</a:t>
            </a:r>
          </a:p>
        </p:txBody>
      </p:sp>
      <p:sp>
        <p:nvSpPr>
          <p:cNvPr id="3" name="Tijdelijke aanduiding voor inhoud 2">
            <a:extLst>
              <a:ext uri="{FF2B5EF4-FFF2-40B4-BE49-F238E27FC236}">
                <a16:creationId xmlns:a16="http://schemas.microsoft.com/office/drawing/2014/main" id="{4F0BB7D1-83FC-0496-BE6A-A8CDD8AE63A4}"/>
              </a:ext>
            </a:extLst>
          </p:cNvPr>
          <p:cNvSpPr>
            <a:spLocks noGrp="1"/>
          </p:cNvSpPr>
          <p:nvPr>
            <p:ph idx="1"/>
          </p:nvPr>
        </p:nvSpPr>
        <p:spPr>
          <a:xfrm>
            <a:off x="457200" y="1825625"/>
            <a:ext cx="10096500" cy="4306818"/>
          </a:xfrm>
        </p:spPr>
        <p:txBody>
          <a:bodyPr>
            <a:normAutofit fontScale="70000" lnSpcReduction="20000"/>
          </a:bodyPr>
          <a:lstStyle/>
          <a:p>
            <a:pPr algn="l">
              <a:buFont typeface="+mj-lt"/>
              <a:buAutoNum type="arabicPeriod"/>
            </a:pPr>
            <a:r>
              <a:rPr lang="nl-NL" b="1" i="0" dirty="0">
                <a:solidFill>
                  <a:srgbClr val="2A2A2A"/>
                </a:solidFill>
                <a:effectLst/>
                <a:latin typeface="Arial" panose="020B0604020202020204" pitchFamily="34" charset="0"/>
              </a:rPr>
              <a:t>Onderwijsbehoeften</a:t>
            </a:r>
            <a:r>
              <a:rPr lang="nl-NL" b="0" i="0" dirty="0">
                <a:solidFill>
                  <a:srgbClr val="2A2A2A"/>
                </a:solidFill>
                <a:effectLst/>
                <a:latin typeface="Arial" panose="020B0604020202020204" pitchFamily="34" charset="0"/>
              </a:rPr>
              <a:t> van de leerlingen centraal stellen. Denk aan de instructie, de leertijd en uitdaging.</a:t>
            </a:r>
          </a:p>
          <a:p>
            <a:pPr algn="l">
              <a:buFont typeface="+mj-lt"/>
              <a:buAutoNum type="arabicPeriod"/>
            </a:pPr>
            <a:r>
              <a:rPr lang="nl-NL" b="1" i="0" dirty="0">
                <a:solidFill>
                  <a:srgbClr val="2A2A2A"/>
                </a:solidFill>
                <a:effectLst/>
                <a:latin typeface="Arial" panose="020B0604020202020204" pitchFamily="34" charset="0"/>
              </a:rPr>
              <a:t>Afstemming</a:t>
            </a:r>
            <a:r>
              <a:rPr lang="nl-NL" b="0" i="0" dirty="0">
                <a:solidFill>
                  <a:srgbClr val="2A2A2A"/>
                </a:solidFill>
                <a:effectLst/>
                <a:latin typeface="Arial" panose="020B0604020202020204" pitchFamily="34" charset="0"/>
              </a:rPr>
              <a:t> en wisselwerking tussen kind en zijn omgeving: de groep, de leerkracht, de school en de ouders. De omgeving moet goed afgestemd zijn op wat het kind nodig heeft.</a:t>
            </a:r>
          </a:p>
          <a:p>
            <a:pPr algn="l">
              <a:buFont typeface="+mj-lt"/>
              <a:buAutoNum type="arabicPeriod"/>
            </a:pPr>
            <a:r>
              <a:rPr lang="nl-NL" b="1" i="0" dirty="0">
                <a:solidFill>
                  <a:srgbClr val="2A2A2A"/>
                </a:solidFill>
                <a:effectLst/>
                <a:latin typeface="Arial" panose="020B0604020202020204" pitchFamily="34" charset="0"/>
              </a:rPr>
              <a:t>De leerkracht doet ertoe</a:t>
            </a:r>
            <a:r>
              <a:rPr lang="nl-NL" b="0" i="0" dirty="0">
                <a:solidFill>
                  <a:srgbClr val="2A2A2A"/>
                </a:solidFill>
                <a:effectLst/>
                <a:latin typeface="Arial" panose="020B0604020202020204" pitchFamily="34" charset="0"/>
              </a:rPr>
              <a:t>. Hij kan afstemmen op de verschillen tussen de leerlingen en zo het onderwijs passend maken.</a:t>
            </a:r>
          </a:p>
          <a:p>
            <a:pPr algn="l">
              <a:buFont typeface="+mj-lt"/>
              <a:buAutoNum type="arabicPeriod"/>
            </a:pPr>
            <a:r>
              <a:rPr lang="nl-NL" b="1" i="0" dirty="0">
                <a:solidFill>
                  <a:srgbClr val="2A2A2A"/>
                </a:solidFill>
                <a:effectLst/>
                <a:latin typeface="Arial" panose="020B0604020202020204" pitchFamily="34" charset="0"/>
              </a:rPr>
              <a:t>Positieve aspecten</a:t>
            </a:r>
            <a:r>
              <a:rPr lang="nl-NL" b="0" i="0" dirty="0">
                <a:solidFill>
                  <a:srgbClr val="2A2A2A"/>
                </a:solidFill>
                <a:effectLst/>
                <a:latin typeface="Arial" panose="020B0604020202020204" pitchFamily="34" charset="0"/>
              </a:rPr>
              <a:t> zijn van groot belang. Dit gaat niet alleen om de positieve aspecten van het kind, maar ook van de leerkracht, de groep, de school en de ouders. Als een leerkracht een negatief beeld heeft van de leerling, dan zie hij vaak alleen nog maar het negatieve gedrag. Het is belangrijk dat de leerkracht dan zoekt naar positief gedrag, dan zijn er meer mogelijkheden om het probleem op te lossen.</a:t>
            </a:r>
          </a:p>
          <a:p>
            <a:pPr algn="l">
              <a:buFont typeface="+mj-lt"/>
              <a:buAutoNum type="arabicPeriod"/>
            </a:pPr>
            <a:r>
              <a:rPr lang="nl-NL" b="1" i="0" dirty="0">
                <a:solidFill>
                  <a:srgbClr val="2A2A2A"/>
                </a:solidFill>
                <a:effectLst/>
                <a:latin typeface="Arial" panose="020B0604020202020204" pitchFamily="34" charset="0"/>
              </a:rPr>
              <a:t>Constructieve samenwerking</a:t>
            </a:r>
            <a:r>
              <a:rPr lang="nl-NL" b="0" i="0" dirty="0">
                <a:solidFill>
                  <a:srgbClr val="2A2A2A"/>
                </a:solidFill>
                <a:effectLst/>
                <a:latin typeface="Arial" panose="020B0604020202020204" pitchFamily="34" charset="0"/>
              </a:rPr>
              <a:t> tussen school en ouders. De verantwoordelijkheid voor initiatief ligt bij de school. Maar de school geeft wel de verwachtingen over de verantwoordelijkheid van ouders duidelijk aan.</a:t>
            </a:r>
          </a:p>
          <a:p>
            <a:pPr algn="l">
              <a:buFont typeface="+mj-lt"/>
              <a:buAutoNum type="arabicPeriod"/>
            </a:pPr>
            <a:r>
              <a:rPr lang="nl-NL" b="1" i="0" dirty="0">
                <a:solidFill>
                  <a:srgbClr val="2A2A2A"/>
                </a:solidFill>
                <a:effectLst/>
                <a:latin typeface="Arial" panose="020B0604020202020204" pitchFamily="34" charset="0"/>
              </a:rPr>
              <a:t>Doelgericht werken</a:t>
            </a:r>
            <a:r>
              <a:rPr lang="nl-NL" b="0" i="0" dirty="0">
                <a:solidFill>
                  <a:srgbClr val="2A2A2A"/>
                </a:solidFill>
                <a:effectLst/>
                <a:latin typeface="Arial" panose="020B0604020202020204" pitchFamily="34" charset="0"/>
              </a:rPr>
              <a:t>. Het team formuleert doelen met betrekking tot leren, werkhouding en sociaal emotioneel functioneren. Het gaat hierbij zowel om korte als lange termijndoelen. De doelen worden geëvalueerd volgens de HGW-cyclus (zie hieronder). Ze worden SMARTI geformuleerd.</a:t>
            </a:r>
          </a:p>
          <a:p>
            <a:pPr algn="l">
              <a:buFont typeface="+mj-lt"/>
              <a:buAutoNum type="arabicPeriod"/>
            </a:pPr>
            <a:r>
              <a:rPr lang="nl-NL" b="0" i="0" dirty="0">
                <a:solidFill>
                  <a:srgbClr val="2A2A2A"/>
                </a:solidFill>
                <a:effectLst/>
                <a:latin typeface="Arial" panose="020B0604020202020204" pitchFamily="34" charset="0"/>
              </a:rPr>
              <a:t>De werkwijze van school is </a:t>
            </a:r>
            <a:r>
              <a:rPr lang="nl-NL" b="1" i="0" dirty="0">
                <a:solidFill>
                  <a:srgbClr val="2A2A2A"/>
                </a:solidFill>
                <a:effectLst/>
                <a:latin typeface="Arial" panose="020B0604020202020204" pitchFamily="34" charset="0"/>
              </a:rPr>
              <a:t>systematisch en transparant</a:t>
            </a:r>
            <a:r>
              <a:rPr lang="nl-NL" b="0" i="0" dirty="0">
                <a:solidFill>
                  <a:srgbClr val="2A2A2A"/>
                </a:solidFill>
                <a:effectLst/>
                <a:latin typeface="Arial" panose="020B0604020202020204" pitchFamily="34" charset="0"/>
              </a:rPr>
              <a:t>. Er zijn duidelijke afspraken over wie wat doet en wanneer.</a:t>
            </a:r>
            <a:endParaRPr lang="nl-NL" dirty="0"/>
          </a:p>
        </p:txBody>
      </p:sp>
    </p:spTree>
    <p:extLst>
      <p:ext uri="{BB962C8B-B14F-4D97-AF65-F5344CB8AC3E}">
        <p14:creationId xmlns:p14="http://schemas.microsoft.com/office/powerpoint/2010/main" val="377475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normAutofit/>
          </a:bodyPr>
          <a:lstStyle/>
          <a:p>
            <a:pPr rtl="0"/>
            <a:r>
              <a:rPr lang="nl-NL" dirty="0"/>
              <a:t>Vandaag</a:t>
            </a:r>
          </a:p>
        </p:txBody>
      </p:sp>
      <p:sp>
        <p:nvSpPr>
          <p:cNvPr id="14" name="Tijdelijke aanduiding voor inhoud 13"/>
          <p:cNvSpPr>
            <a:spLocks noGrp="1"/>
          </p:cNvSpPr>
          <p:nvPr>
            <p:ph idx="1"/>
          </p:nvPr>
        </p:nvSpPr>
        <p:spPr/>
        <p:txBody>
          <a:bodyPr rtlCol="0">
            <a:normAutofit/>
          </a:bodyPr>
          <a:lstStyle/>
          <a:p>
            <a:pPr marL="0" indent="0" rtl="0">
              <a:buNone/>
            </a:pPr>
            <a:r>
              <a:rPr lang="nl-NL" dirty="0"/>
              <a:t>Maak een </a:t>
            </a:r>
            <a:r>
              <a:rPr lang="nl-NL" dirty="0" err="1"/>
              <a:t>mindmap</a:t>
            </a:r>
            <a:r>
              <a:rPr lang="nl-NL" dirty="0"/>
              <a:t> over:</a:t>
            </a:r>
          </a:p>
          <a:p>
            <a:pPr rtl="0"/>
            <a:r>
              <a:rPr lang="nl-NL" dirty="0"/>
              <a:t>Executieve vaardigheden</a:t>
            </a:r>
          </a:p>
          <a:p>
            <a:pPr rtl="0"/>
            <a:r>
              <a:rPr lang="nl-NL" dirty="0"/>
              <a:t>Metacognitie</a:t>
            </a:r>
          </a:p>
          <a:p>
            <a:pPr rtl="0"/>
            <a:r>
              <a:rPr lang="nl-NL" dirty="0"/>
              <a:t>Studievaardigheden</a:t>
            </a:r>
          </a:p>
          <a:p>
            <a:pPr rtl="0"/>
            <a:r>
              <a:rPr lang="nl-NL" dirty="0"/>
              <a:t>Remedial teaching</a:t>
            </a:r>
          </a:p>
          <a:p>
            <a:pPr rtl="0"/>
            <a:r>
              <a:rPr lang="nl-NL" dirty="0"/>
              <a:t>Handelingsgericht werken HGW</a:t>
            </a:r>
          </a:p>
        </p:txBody>
      </p:sp>
    </p:spTree>
    <p:extLst>
      <p:ext uri="{BB962C8B-B14F-4D97-AF65-F5344CB8AC3E}">
        <p14:creationId xmlns:p14="http://schemas.microsoft.com/office/powerpoint/2010/main" val="56685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387381-9DE3-99D0-7218-5D0048ACC0FA}"/>
              </a:ext>
            </a:extLst>
          </p:cNvPr>
          <p:cNvSpPr>
            <a:spLocks noGrp="1"/>
          </p:cNvSpPr>
          <p:nvPr>
            <p:ph type="title"/>
          </p:nvPr>
        </p:nvSpPr>
        <p:spPr/>
        <p:txBody>
          <a:bodyPr/>
          <a:lstStyle/>
          <a:p>
            <a:r>
              <a:rPr lang="nl-NL" dirty="0"/>
              <a:t>Executieve vaardigheden/functies </a:t>
            </a:r>
          </a:p>
        </p:txBody>
      </p:sp>
      <p:sp>
        <p:nvSpPr>
          <p:cNvPr id="3" name="Tijdelijke aanduiding voor inhoud 2">
            <a:extLst>
              <a:ext uri="{FF2B5EF4-FFF2-40B4-BE49-F238E27FC236}">
                <a16:creationId xmlns:a16="http://schemas.microsoft.com/office/drawing/2014/main" id="{9AB3943A-ACCA-0320-CD14-9DC3F8FC2D6F}"/>
              </a:ext>
            </a:extLst>
          </p:cNvPr>
          <p:cNvSpPr>
            <a:spLocks noGrp="1"/>
          </p:cNvSpPr>
          <p:nvPr>
            <p:ph idx="1"/>
          </p:nvPr>
        </p:nvSpPr>
        <p:spPr>
          <a:xfrm>
            <a:off x="457200" y="1825625"/>
            <a:ext cx="10096500" cy="4525479"/>
          </a:xfrm>
        </p:spPr>
        <p:txBody>
          <a:bodyPr>
            <a:normAutofit lnSpcReduction="10000"/>
          </a:bodyPr>
          <a:lstStyle/>
          <a:p>
            <a:r>
              <a:rPr lang="nl-NL" b="0" i="0" dirty="0">
                <a:solidFill>
                  <a:srgbClr val="000000"/>
                </a:solidFill>
                <a:effectLst/>
                <a:latin typeface="Montserrat" panose="00000500000000000000" pitchFamily="2" charset="0"/>
              </a:rPr>
              <a:t>Executieve functies zijn al die regelfuncties van de hersenen die essentieel zijn voor het realiseren van doelgericht en aangepast gedrag.</a:t>
            </a:r>
          </a:p>
          <a:p>
            <a:r>
              <a:rPr lang="nl-NL" b="0" i="0" dirty="0">
                <a:solidFill>
                  <a:srgbClr val="000000"/>
                </a:solidFill>
                <a:effectLst/>
                <a:latin typeface="Montserrat" panose="00000500000000000000" pitchFamily="2" charset="0"/>
              </a:rPr>
              <a:t>Executieve functies kunnen worden gezien als de 'dirigent' van de cognitieve vaardigheden, het zijn een verzameling processen die te maken hebben met het beheren van jezelf en de bronnen die nodig zijn om een doel te bereiken.</a:t>
            </a:r>
          </a:p>
          <a:p>
            <a:r>
              <a:rPr lang="nl-NL" b="0" i="0" dirty="0">
                <a:solidFill>
                  <a:srgbClr val="000000"/>
                </a:solidFill>
                <a:effectLst/>
                <a:latin typeface="Montserrat" panose="00000500000000000000" pitchFamily="2" charset="0"/>
              </a:rPr>
              <a:t>Executieve functies zijn lastig eenduidig te definiëren. Dit komt doordat zij meerdere verschillende deelfuncties omvatten. Bij het project Jonge kind van SLO hanteren we het model van Dawson en </a:t>
            </a:r>
            <a:r>
              <a:rPr lang="nl-NL" b="0" i="0" dirty="0" err="1">
                <a:solidFill>
                  <a:srgbClr val="000000"/>
                </a:solidFill>
                <a:effectLst/>
                <a:latin typeface="Montserrat" panose="00000500000000000000" pitchFamily="2" charset="0"/>
              </a:rPr>
              <a:t>Guare</a:t>
            </a:r>
            <a:r>
              <a:rPr lang="nl-NL" b="0" i="0" dirty="0">
                <a:solidFill>
                  <a:srgbClr val="000000"/>
                </a:solidFill>
                <a:effectLst/>
                <a:latin typeface="Montserrat" panose="00000500000000000000" pitchFamily="2" charset="0"/>
              </a:rPr>
              <a:t>*. In hun boek Slim maar…  uit 2009 beschrijven zij 11 vaardigheden die ze tot de executieve functies rekenen.</a:t>
            </a:r>
            <a:endParaRPr lang="nl-NL" dirty="0">
              <a:solidFill>
                <a:srgbClr val="000000"/>
              </a:solidFill>
              <a:latin typeface="Montserrat" panose="00000500000000000000" pitchFamily="2" charset="0"/>
            </a:endParaRPr>
          </a:p>
          <a:p>
            <a:endParaRPr lang="nl-NL" dirty="0"/>
          </a:p>
        </p:txBody>
      </p:sp>
    </p:spTree>
    <p:extLst>
      <p:ext uri="{BB962C8B-B14F-4D97-AF65-F5344CB8AC3E}">
        <p14:creationId xmlns:p14="http://schemas.microsoft.com/office/powerpoint/2010/main" val="725092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856467-9046-6116-DDFD-360B314526A2}"/>
              </a:ext>
            </a:extLst>
          </p:cNvPr>
          <p:cNvSpPr>
            <a:spLocks noGrp="1"/>
          </p:cNvSpPr>
          <p:nvPr>
            <p:ph type="title"/>
          </p:nvPr>
        </p:nvSpPr>
        <p:spPr/>
        <p:txBody>
          <a:bodyPr/>
          <a:lstStyle/>
          <a:p>
            <a:r>
              <a:rPr lang="nl-NL" dirty="0"/>
              <a:t>Executieve functies/vaardigheden</a:t>
            </a:r>
          </a:p>
        </p:txBody>
      </p:sp>
      <p:sp>
        <p:nvSpPr>
          <p:cNvPr id="3" name="Tijdelijke aanduiding voor inhoud 2">
            <a:extLst>
              <a:ext uri="{FF2B5EF4-FFF2-40B4-BE49-F238E27FC236}">
                <a16:creationId xmlns:a16="http://schemas.microsoft.com/office/drawing/2014/main" id="{BC6A9248-5765-98BE-A5E6-61304B29CE3B}"/>
              </a:ext>
            </a:extLst>
          </p:cNvPr>
          <p:cNvSpPr>
            <a:spLocks noGrp="1"/>
          </p:cNvSpPr>
          <p:nvPr>
            <p:ph idx="1"/>
          </p:nvPr>
        </p:nvSpPr>
        <p:spPr>
          <a:xfrm>
            <a:off x="457200" y="1825625"/>
            <a:ext cx="10096500" cy="4267062"/>
          </a:xfrm>
        </p:spPr>
        <p:txBody>
          <a:bodyPr>
            <a:normAutofit fontScale="77500" lnSpcReduction="20000"/>
          </a:bodyPr>
          <a:lstStyle/>
          <a:p>
            <a:pPr algn="l">
              <a:buFont typeface="Arial" panose="020B0604020202020204" pitchFamily="34" charset="0"/>
              <a:buChar char="•"/>
            </a:pPr>
            <a:r>
              <a:rPr lang="nl-NL" b="1" i="0" dirty="0">
                <a:solidFill>
                  <a:srgbClr val="000000"/>
                </a:solidFill>
                <a:effectLst/>
                <a:latin typeface="Montserrat" panose="00000500000000000000" pitchFamily="2" charset="0"/>
              </a:rPr>
              <a:t>Reactie (of respons)-inhibitie</a:t>
            </a:r>
            <a:br>
              <a:rPr lang="nl-NL" b="1" i="0" dirty="0">
                <a:solidFill>
                  <a:srgbClr val="000000"/>
                </a:solidFill>
                <a:effectLst/>
                <a:latin typeface="Montserrat" panose="00000500000000000000" pitchFamily="2" charset="0"/>
              </a:rPr>
            </a:br>
            <a:r>
              <a:rPr lang="nl-NL" b="0" i="1" dirty="0">
                <a:solidFill>
                  <a:srgbClr val="000000"/>
                </a:solidFill>
                <a:effectLst/>
                <a:latin typeface="Montserrat" panose="00000500000000000000" pitchFamily="2" charset="0"/>
              </a:rPr>
              <a:t>Het vermogen om na te denken voor je iets doet.</a:t>
            </a:r>
            <a:endParaRPr lang="nl-NL" b="0" i="0" dirty="0">
              <a:solidFill>
                <a:srgbClr val="FF6B00"/>
              </a:solidFill>
              <a:effectLst/>
              <a:latin typeface="Montserrat" panose="00000500000000000000" pitchFamily="2" charset="0"/>
            </a:endParaRPr>
          </a:p>
          <a:p>
            <a:pPr algn="l">
              <a:buFont typeface="Arial" panose="020B0604020202020204" pitchFamily="34" charset="0"/>
              <a:buChar char="•"/>
            </a:pPr>
            <a:r>
              <a:rPr lang="nl-NL" b="1" i="0" dirty="0">
                <a:solidFill>
                  <a:srgbClr val="000000"/>
                </a:solidFill>
                <a:effectLst/>
                <a:latin typeface="Montserrat" panose="00000500000000000000" pitchFamily="2" charset="0"/>
              </a:rPr>
              <a:t>Werkgeheugen</a:t>
            </a:r>
            <a:br>
              <a:rPr lang="nl-NL" b="1" i="0" dirty="0">
                <a:solidFill>
                  <a:srgbClr val="000000"/>
                </a:solidFill>
                <a:effectLst/>
                <a:latin typeface="Montserrat" panose="00000500000000000000" pitchFamily="2" charset="0"/>
              </a:rPr>
            </a:br>
            <a:r>
              <a:rPr lang="nl-NL" b="0" i="1" dirty="0">
                <a:solidFill>
                  <a:srgbClr val="000000"/>
                </a:solidFill>
                <a:effectLst/>
                <a:latin typeface="Montserrat" panose="00000500000000000000" pitchFamily="2" charset="0"/>
              </a:rPr>
              <a:t>Het vermogen om informatie in het geheugen vast te houden tijdens de uitvoering van complexe taken.</a:t>
            </a:r>
            <a:endParaRPr lang="nl-NL" b="0" i="0" dirty="0">
              <a:solidFill>
                <a:srgbClr val="FF6B00"/>
              </a:solidFill>
              <a:effectLst/>
              <a:latin typeface="Montserrat" panose="00000500000000000000" pitchFamily="2" charset="0"/>
            </a:endParaRPr>
          </a:p>
          <a:p>
            <a:pPr algn="l">
              <a:buFont typeface="Arial" panose="020B0604020202020204" pitchFamily="34" charset="0"/>
              <a:buChar char="•"/>
            </a:pPr>
            <a:r>
              <a:rPr lang="nl-NL" b="1" i="0" dirty="0">
                <a:solidFill>
                  <a:srgbClr val="000000"/>
                </a:solidFill>
                <a:effectLst/>
                <a:latin typeface="Montserrat" panose="00000500000000000000" pitchFamily="2" charset="0"/>
              </a:rPr>
              <a:t>Zelfregulatie van affect/emotieregulatie</a:t>
            </a:r>
            <a:br>
              <a:rPr lang="nl-NL" b="1" i="0" dirty="0">
                <a:solidFill>
                  <a:srgbClr val="000000"/>
                </a:solidFill>
                <a:effectLst/>
                <a:latin typeface="Montserrat" panose="00000500000000000000" pitchFamily="2" charset="0"/>
              </a:rPr>
            </a:br>
            <a:r>
              <a:rPr lang="nl-NL" b="0" i="1" dirty="0">
                <a:solidFill>
                  <a:srgbClr val="000000"/>
                </a:solidFill>
                <a:effectLst/>
                <a:latin typeface="Montserrat" panose="00000500000000000000" pitchFamily="2" charset="0"/>
              </a:rPr>
              <a:t>Het vermogen om emoties te reguleren om doelen te realiseren, taken te voltooien of gedrag te controleren.</a:t>
            </a:r>
            <a:endParaRPr lang="nl-NL" b="0" i="0" dirty="0">
              <a:solidFill>
                <a:srgbClr val="FF6B00"/>
              </a:solidFill>
              <a:effectLst/>
              <a:latin typeface="Montserrat" panose="00000500000000000000" pitchFamily="2" charset="0"/>
            </a:endParaRPr>
          </a:p>
          <a:p>
            <a:pPr algn="l">
              <a:buFont typeface="Arial" panose="020B0604020202020204" pitchFamily="34" charset="0"/>
              <a:buChar char="•"/>
            </a:pPr>
            <a:r>
              <a:rPr lang="nl-NL" b="1" i="0" dirty="0">
                <a:solidFill>
                  <a:srgbClr val="000000"/>
                </a:solidFill>
                <a:effectLst/>
                <a:latin typeface="Montserrat" panose="00000500000000000000" pitchFamily="2" charset="0"/>
              </a:rPr>
              <a:t>Volgehouden aandacht</a:t>
            </a:r>
            <a:br>
              <a:rPr lang="nl-NL" b="1" i="0" dirty="0">
                <a:solidFill>
                  <a:srgbClr val="000000"/>
                </a:solidFill>
                <a:effectLst/>
                <a:latin typeface="Montserrat" panose="00000500000000000000" pitchFamily="2" charset="0"/>
              </a:rPr>
            </a:br>
            <a:r>
              <a:rPr lang="nl-NL" b="0" i="1" dirty="0">
                <a:solidFill>
                  <a:srgbClr val="000000"/>
                </a:solidFill>
                <a:effectLst/>
                <a:latin typeface="Montserrat" panose="00000500000000000000" pitchFamily="2" charset="0"/>
              </a:rPr>
              <a:t>Het vermogen om de aandacht erbij te houden, ondanks afleidingen, vermoeidheid of verveling.</a:t>
            </a:r>
            <a:endParaRPr lang="nl-NL" b="0" i="0" dirty="0">
              <a:solidFill>
                <a:srgbClr val="FF6B00"/>
              </a:solidFill>
              <a:effectLst/>
              <a:latin typeface="Montserrat" panose="00000500000000000000" pitchFamily="2" charset="0"/>
            </a:endParaRPr>
          </a:p>
          <a:p>
            <a:pPr algn="l">
              <a:buFont typeface="Arial" panose="020B0604020202020204" pitchFamily="34" charset="0"/>
              <a:buChar char="•"/>
            </a:pPr>
            <a:r>
              <a:rPr lang="nl-NL" b="1" i="0" dirty="0">
                <a:solidFill>
                  <a:srgbClr val="000000"/>
                </a:solidFill>
                <a:effectLst/>
                <a:latin typeface="Montserrat" panose="00000500000000000000" pitchFamily="2" charset="0"/>
              </a:rPr>
              <a:t>Taakinitiatie</a:t>
            </a:r>
            <a:br>
              <a:rPr lang="nl-NL" b="1" i="0" dirty="0">
                <a:solidFill>
                  <a:srgbClr val="000000"/>
                </a:solidFill>
                <a:effectLst/>
                <a:latin typeface="Montserrat" panose="00000500000000000000" pitchFamily="2" charset="0"/>
              </a:rPr>
            </a:br>
            <a:r>
              <a:rPr lang="nl-NL" b="0" i="1" dirty="0">
                <a:solidFill>
                  <a:srgbClr val="000000"/>
                </a:solidFill>
                <a:effectLst/>
                <a:latin typeface="Montserrat" panose="00000500000000000000" pitchFamily="2" charset="0"/>
              </a:rPr>
              <a:t>Het vermogen om zonder dralen met projecten te beginnen, op tijd, op efficiënte wijze.</a:t>
            </a:r>
            <a:endParaRPr lang="nl-NL" b="0" i="0" dirty="0">
              <a:solidFill>
                <a:srgbClr val="FF6B00"/>
              </a:solidFill>
              <a:effectLst/>
              <a:latin typeface="Montserrat" panose="00000500000000000000" pitchFamily="2" charset="0"/>
            </a:endParaRPr>
          </a:p>
          <a:p>
            <a:pPr algn="l">
              <a:buFont typeface="Arial" panose="020B0604020202020204" pitchFamily="34" charset="0"/>
              <a:buChar char="•"/>
            </a:pPr>
            <a:r>
              <a:rPr lang="nl-NL" b="1" i="0" dirty="0">
                <a:solidFill>
                  <a:srgbClr val="000000"/>
                </a:solidFill>
                <a:effectLst/>
                <a:latin typeface="Montserrat" panose="00000500000000000000" pitchFamily="2" charset="0"/>
              </a:rPr>
              <a:t>Planning/prioritering</a:t>
            </a:r>
            <a:br>
              <a:rPr lang="nl-NL" b="1" i="0" dirty="0">
                <a:solidFill>
                  <a:srgbClr val="000000"/>
                </a:solidFill>
                <a:effectLst/>
                <a:latin typeface="Montserrat" panose="00000500000000000000" pitchFamily="2" charset="0"/>
              </a:rPr>
            </a:br>
            <a:r>
              <a:rPr lang="nl-NL" b="0" i="1" dirty="0">
                <a:solidFill>
                  <a:srgbClr val="000000"/>
                </a:solidFill>
                <a:effectLst/>
                <a:latin typeface="Montserrat" panose="00000500000000000000" pitchFamily="2" charset="0"/>
              </a:rPr>
              <a:t>De vaardigheid om een plan te bedenken om een doel te bereiken of een taak te voltooien. Hierbij moet je ook in staat zijn beslissingen te nemen over wat belangrijk en wat niet belangrijk is.</a:t>
            </a:r>
            <a:endParaRPr lang="nl-NL" b="0" i="0" dirty="0">
              <a:solidFill>
                <a:srgbClr val="FF6B00"/>
              </a:solidFill>
              <a:effectLst/>
              <a:latin typeface="Montserrat" panose="00000500000000000000" pitchFamily="2" charset="0"/>
            </a:endParaRPr>
          </a:p>
          <a:p>
            <a:endParaRPr lang="nl-NL" dirty="0"/>
          </a:p>
        </p:txBody>
      </p:sp>
    </p:spTree>
    <p:extLst>
      <p:ext uri="{BB962C8B-B14F-4D97-AF65-F5344CB8AC3E}">
        <p14:creationId xmlns:p14="http://schemas.microsoft.com/office/powerpoint/2010/main" val="279470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856467-9046-6116-DDFD-360B314526A2}"/>
              </a:ext>
            </a:extLst>
          </p:cNvPr>
          <p:cNvSpPr>
            <a:spLocks noGrp="1"/>
          </p:cNvSpPr>
          <p:nvPr>
            <p:ph type="title"/>
          </p:nvPr>
        </p:nvSpPr>
        <p:spPr/>
        <p:txBody>
          <a:bodyPr/>
          <a:lstStyle/>
          <a:p>
            <a:r>
              <a:rPr lang="nl-NL" dirty="0"/>
              <a:t>Executieve functies/vaardigheden</a:t>
            </a:r>
          </a:p>
        </p:txBody>
      </p:sp>
      <p:sp>
        <p:nvSpPr>
          <p:cNvPr id="3" name="Tijdelijke aanduiding voor inhoud 2">
            <a:extLst>
              <a:ext uri="{FF2B5EF4-FFF2-40B4-BE49-F238E27FC236}">
                <a16:creationId xmlns:a16="http://schemas.microsoft.com/office/drawing/2014/main" id="{BC6A9248-5765-98BE-A5E6-61304B29CE3B}"/>
              </a:ext>
            </a:extLst>
          </p:cNvPr>
          <p:cNvSpPr>
            <a:spLocks noGrp="1"/>
          </p:cNvSpPr>
          <p:nvPr>
            <p:ph idx="1"/>
          </p:nvPr>
        </p:nvSpPr>
        <p:spPr>
          <a:xfrm>
            <a:off x="457200" y="1825625"/>
            <a:ext cx="10096500" cy="4392582"/>
          </a:xfrm>
        </p:spPr>
        <p:txBody>
          <a:bodyPr>
            <a:normAutofit fontScale="77500" lnSpcReduction="20000"/>
          </a:bodyPr>
          <a:lstStyle/>
          <a:p>
            <a:pPr algn="l">
              <a:buFont typeface="Arial" panose="020B0604020202020204" pitchFamily="34" charset="0"/>
              <a:buChar char="•"/>
            </a:pPr>
            <a:r>
              <a:rPr lang="nl-NL" b="1" i="0" dirty="0">
                <a:solidFill>
                  <a:srgbClr val="000000"/>
                </a:solidFill>
                <a:effectLst/>
                <a:latin typeface="Montserrat" panose="00000500000000000000" pitchFamily="2" charset="0"/>
              </a:rPr>
              <a:t>Organisatie</a:t>
            </a:r>
            <a:br>
              <a:rPr lang="nl-NL" b="1" i="0" dirty="0">
                <a:solidFill>
                  <a:srgbClr val="000000"/>
                </a:solidFill>
                <a:effectLst/>
                <a:latin typeface="Montserrat" panose="00000500000000000000" pitchFamily="2" charset="0"/>
              </a:rPr>
            </a:br>
            <a:r>
              <a:rPr lang="nl-NL" b="0" i="1" dirty="0">
                <a:solidFill>
                  <a:srgbClr val="000000"/>
                </a:solidFill>
                <a:effectLst/>
                <a:latin typeface="Montserrat" panose="00000500000000000000" pitchFamily="2" charset="0"/>
              </a:rPr>
              <a:t>Het vermogen om dingen volgens een bepaald systeem te arrangeren of te ordenen.</a:t>
            </a:r>
            <a:endParaRPr lang="nl-NL" b="0" i="0" dirty="0">
              <a:solidFill>
                <a:srgbClr val="FF6B00"/>
              </a:solidFill>
              <a:effectLst/>
              <a:latin typeface="Montserrat" panose="00000500000000000000" pitchFamily="2" charset="0"/>
            </a:endParaRPr>
          </a:p>
          <a:p>
            <a:pPr algn="l">
              <a:buFont typeface="Arial" panose="020B0604020202020204" pitchFamily="34" charset="0"/>
              <a:buChar char="•"/>
            </a:pPr>
            <a:r>
              <a:rPr lang="nl-NL" b="1" i="0" dirty="0">
                <a:solidFill>
                  <a:srgbClr val="000000"/>
                </a:solidFill>
                <a:effectLst/>
                <a:latin typeface="Montserrat" panose="00000500000000000000" pitchFamily="2" charset="0"/>
              </a:rPr>
              <a:t>Timemanagement</a:t>
            </a:r>
            <a:br>
              <a:rPr lang="nl-NL" b="1" i="0" dirty="0">
                <a:solidFill>
                  <a:srgbClr val="000000"/>
                </a:solidFill>
                <a:effectLst/>
                <a:latin typeface="Montserrat" panose="00000500000000000000" pitchFamily="2" charset="0"/>
              </a:rPr>
            </a:br>
            <a:r>
              <a:rPr lang="nl-NL" b="0" i="1" dirty="0">
                <a:solidFill>
                  <a:srgbClr val="000000"/>
                </a:solidFill>
                <a:effectLst/>
                <a:latin typeface="Montserrat" panose="00000500000000000000" pitchFamily="2" charset="0"/>
              </a:rPr>
              <a:t>Het vermogen om in te schatten hoeveel tijd je hebt, hoe je die kunt indelen en hoe je je aan tijdslimieten en deadlines kunt houden.</a:t>
            </a:r>
            <a:endParaRPr lang="nl-NL" b="0" i="0" dirty="0">
              <a:solidFill>
                <a:srgbClr val="FF6B00"/>
              </a:solidFill>
              <a:effectLst/>
              <a:latin typeface="Montserrat" panose="00000500000000000000" pitchFamily="2" charset="0"/>
            </a:endParaRPr>
          </a:p>
          <a:p>
            <a:pPr algn="l">
              <a:buFont typeface="Arial" panose="020B0604020202020204" pitchFamily="34" charset="0"/>
              <a:buChar char="•"/>
            </a:pPr>
            <a:r>
              <a:rPr lang="nl-NL" b="1" i="0" dirty="0">
                <a:solidFill>
                  <a:srgbClr val="000000"/>
                </a:solidFill>
                <a:effectLst/>
                <a:latin typeface="Montserrat" panose="00000500000000000000" pitchFamily="2" charset="0"/>
              </a:rPr>
              <a:t>Doelgericht doorzettingsvermogen</a:t>
            </a:r>
            <a:br>
              <a:rPr lang="nl-NL" b="1" i="0" dirty="0">
                <a:solidFill>
                  <a:srgbClr val="000000"/>
                </a:solidFill>
                <a:effectLst/>
                <a:latin typeface="Montserrat" panose="00000500000000000000" pitchFamily="2" charset="0"/>
              </a:rPr>
            </a:br>
            <a:r>
              <a:rPr lang="nl-NL" b="0" i="1" dirty="0">
                <a:solidFill>
                  <a:srgbClr val="000000"/>
                </a:solidFill>
                <a:effectLst/>
                <a:latin typeface="Montserrat" panose="00000500000000000000" pitchFamily="2" charset="0"/>
              </a:rPr>
              <a:t>Het vermogen om een doel te formuleren, dat te realiseren en daarbij niet afgeleid of afgeschrikt te worden door andere behoeften of tegengestelde belangen.</a:t>
            </a:r>
            <a:endParaRPr lang="nl-NL" b="0" i="0" dirty="0">
              <a:solidFill>
                <a:srgbClr val="FF6B00"/>
              </a:solidFill>
              <a:effectLst/>
              <a:latin typeface="Montserrat" panose="00000500000000000000" pitchFamily="2" charset="0"/>
            </a:endParaRPr>
          </a:p>
          <a:p>
            <a:pPr algn="l">
              <a:buFont typeface="Arial" panose="020B0604020202020204" pitchFamily="34" charset="0"/>
              <a:buChar char="•"/>
            </a:pPr>
            <a:r>
              <a:rPr lang="nl-NL" b="1" i="0" dirty="0">
                <a:solidFill>
                  <a:srgbClr val="000000"/>
                </a:solidFill>
                <a:effectLst/>
                <a:latin typeface="Montserrat" panose="00000500000000000000" pitchFamily="2" charset="0"/>
              </a:rPr>
              <a:t>Flexibiliteit</a:t>
            </a:r>
            <a:br>
              <a:rPr lang="nl-NL" b="1" i="0" dirty="0">
                <a:solidFill>
                  <a:srgbClr val="000000"/>
                </a:solidFill>
                <a:effectLst/>
                <a:latin typeface="Montserrat" panose="00000500000000000000" pitchFamily="2" charset="0"/>
              </a:rPr>
            </a:br>
            <a:r>
              <a:rPr lang="nl-NL" b="0" i="1" dirty="0">
                <a:solidFill>
                  <a:srgbClr val="000000"/>
                </a:solidFill>
                <a:effectLst/>
                <a:latin typeface="Montserrat" panose="00000500000000000000" pitchFamily="2" charset="0"/>
              </a:rPr>
              <a:t>De vaardigheid om plannen te herzien als zich belemmeringen of tegenslagen voordoen, zich nieuwe informatie aandient of er fouten gemaakt worden; het gaat daarbij om aanpassing aan veranderende omstandigheden.</a:t>
            </a:r>
            <a:endParaRPr lang="nl-NL" b="0" i="0" dirty="0">
              <a:solidFill>
                <a:srgbClr val="FF6B00"/>
              </a:solidFill>
              <a:effectLst/>
              <a:latin typeface="Montserrat" panose="00000500000000000000" pitchFamily="2" charset="0"/>
            </a:endParaRPr>
          </a:p>
          <a:p>
            <a:pPr algn="l">
              <a:buFont typeface="Arial" panose="020B0604020202020204" pitchFamily="34" charset="0"/>
              <a:buChar char="•"/>
            </a:pPr>
            <a:r>
              <a:rPr lang="nl-NL" b="1" i="0" dirty="0">
                <a:solidFill>
                  <a:srgbClr val="000000"/>
                </a:solidFill>
                <a:effectLst/>
                <a:latin typeface="Montserrat" panose="00000500000000000000" pitchFamily="2" charset="0"/>
              </a:rPr>
              <a:t>Metacognitie</a:t>
            </a:r>
            <a:br>
              <a:rPr lang="nl-NL" b="0" i="0" dirty="0">
                <a:solidFill>
                  <a:srgbClr val="000000"/>
                </a:solidFill>
                <a:effectLst/>
                <a:latin typeface="Montserrat" panose="00000500000000000000" pitchFamily="2" charset="0"/>
              </a:rPr>
            </a:br>
            <a:r>
              <a:rPr lang="nl-NL" b="0" i="1" dirty="0">
                <a:solidFill>
                  <a:srgbClr val="000000"/>
                </a:solidFill>
                <a:effectLst/>
                <a:latin typeface="Montserrat" panose="00000500000000000000" pitchFamily="2" charset="0"/>
              </a:rPr>
              <a:t>Het vermogen om een stapje terug te doen om jezelf en de situatie te overzien, om te bekijken hoe je een probleem aanpakt; het gaat daarbij om zelfmonitoring en zelfevaluatie</a:t>
            </a:r>
          </a:p>
          <a:p>
            <a:pPr marL="0" indent="0" algn="l">
              <a:buNone/>
            </a:pPr>
            <a:r>
              <a:rPr lang="nl-NL" b="0" i="0" dirty="0">
                <a:solidFill>
                  <a:srgbClr val="FF6B00"/>
                </a:solidFill>
                <a:effectLst/>
                <a:latin typeface="Montserrat" panose="00000500000000000000" pitchFamily="2" charset="0"/>
                <a:hlinkClick r:id="rId2"/>
              </a:rPr>
              <a:t>https://www.youtube.com/watch?v=mFEKMluOMDk&amp;t=1s</a:t>
            </a:r>
            <a:endParaRPr lang="nl-NL" b="0" i="0" dirty="0">
              <a:solidFill>
                <a:srgbClr val="FF6B00"/>
              </a:solidFill>
              <a:effectLst/>
              <a:latin typeface="Montserrat" panose="00000500000000000000" pitchFamily="2" charset="0"/>
            </a:endParaRPr>
          </a:p>
          <a:p>
            <a:pPr algn="l">
              <a:buFont typeface="Arial" panose="020B0604020202020204" pitchFamily="34" charset="0"/>
              <a:buChar char="•"/>
            </a:pPr>
            <a:endParaRPr lang="nl-NL" b="0" i="0" dirty="0">
              <a:solidFill>
                <a:srgbClr val="FF6B00"/>
              </a:solidFill>
              <a:effectLst/>
              <a:latin typeface="Montserrat" panose="00000500000000000000" pitchFamily="2" charset="0"/>
            </a:endParaRPr>
          </a:p>
          <a:p>
            <a:endParaRPr lang="nl-NL" dirty="0"/>
          </a:p>
        </p:txBody>
      </p:sp>
    </p:spTree>
    <p:extLst>
      <p:ext uri="{BB962C8B-B14F-4D97-AF65-F5344CB8AC3E}">
        <p14:creationId xmlns:p14="http://schemas.microsoft.com/office/powerpoint/2010/main" val="2392132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xecutieve Functies - Juf Joanne">
            <a:extLst>
              <a:ext uri="{FF2B5EF4-FFF2-40B4-BE49-F238E27FC236}">
                <a16:creationId xmlns:a16="http://schemas.microsoft.com/office/drawing/2014/main" id="{FE38668B-36DF-3302-7B2E-C7C66D67901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60407" y="68263"/>
            <a:ext cx="9671186" cy="6721475"/>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9251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64E94B-A825-CB4F-8889-F150A59C36CC}"/>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A27E3AC6-DB8E-5811-7325-D0B61D960BCD}"/>
              </a:ext>
            </a:extLst>
          </p:cNvPr>
          <p:cNvSpPr>
            <a:spLocks noGrp="1"/>
          </p:cNvSpPr>
          <p:nvPr>
            <p:ph idx="1"/>
          </p:nvPr>
        </p:nvSpPr>
        <p:spPr>
          <a:xfrm>
            <a:off x="457200" y="1825624"/>
            <a:ext cx="10096500" cy="4505601"/>
          </a:xfrm>
        </p:spPr>
        <p:txBody>
          <a:bodyPr>
            <a:normAutofit fontScale="85000" lnSpcReduction="10000"/>
          </a:bodyPr>
          <a:lstStyle/>
          <a:p>
            <a:pPr marL="0" indent="0">
              <a:buNone/>
            </a:pPr>
            <a:r>
              <a:rPr lang="nl-NL" b="0" i="0" dirty="0">
                <a:solidFill>
                  <a:srgbClr val="03031A"/>
                </a:solidFill>
                <a:effectLst/>
                <a:latin typeface="graphik"/>
              </a:rPr>
              <a:t>Er is niets frustrerender dan slimme, getalenteerde kinderen steeds weer te zien worstelen met simpele taken als huiswerk, opruimen of aankleden. Of met het omgaan met teleurstelling of boosheid. Recent onderzoek laat zien dat deze kinderen tekortschieten in executieve functies.</a:t>
            </a:r>
            <a:br>
              <a:rPr lang="nl-NL" dirty="0"/>
            </a:br>
            <a:br>
              <a:rPr lang="nl-NL" dirty="0"/>
            </a:br>
            <a:r>
              <a:rPr lang="nl-NL" b="0" i="0" dirty="0">
                <a:solidFill>
                  <a:srgbClr val="03031A"/>
                </a:solidFill>
                <a:effectLst/>
                <a:latin typeface="graphik"/>
              </a:rPr>
              <a:t>Executieve functies maken het mogelijk om rationele beslissingen te nemen, impulsen onder controle te houden en te kunnen focussen op wat belangrijk is. Verminderde executieve functies leiden tot problemen met doelgericht gedrag. Dat komt voor bij kinderen met ADHD, autisme, leerstoornissen en niet-aangeboren hersenafwijkingen.</a:t>
            </a:r>
            <a:br>
              <a:rPr lang="nl-NL" dirty="0"/>
            </a:br>
            <a:br>
              <a:rPr lang="nl-NL" dirty="0"/>
            </a:br>
            <a:r>
              <a:rPr lang="nl-NL" dirty="0">
                <a:solidFill>
                  <a:srgbClr val="03031A"/>
                </a:solidFill>
                <a:latin typeface="graphik"/>
              </a:rPr>
              <a:t>Sp</a:t>
            </a:r>
            <a:r>
              <a:rPr lang="nl-NL" b="0" i="0" dirty="0">
                <a:solidFill>
                  <a:srgbClr val="03031A"/>
                </a:solidFill>
                <a:effectLst/>
                <a:latin typeface="graphik"/>
              </a:rPr>
              <a:t>ecifiek en effectief actieplan opstellen.</a:t>
            </a:r>
            <a:br>
              <a:rPr lang="nl-NL" dirty="0"/>
            </a:br>
            <a:br>
              <a:rPr lang="nl-NL" dirty="0"/>
            </a:br>
            <a:r>
              <a:rPr lang="nl-NL" b="0" i="0" dirty="0">
                <a:solidFill>
                  <a:srgbClr val="03031A"/>
                </a:solidFill>
                <a:effectLst/>
                <a:latin typeface="graphik"/>
              </a:rPr>
              <a:t>* Herken de sterke en zwakke punten bij leerlingen/studenten</a:t>
            </a:r>
            <a:br>
              <a:rPr lang="nl-NL" dirty="0"/>
            </a:br>
            <a:r>
              <a:rPr lang="nl-NL" b="0" i="0" dirty="0">
                <a:solidFill>
                  <a:srgbClr val="03031A"/>
                </a:solidFill>
                <a:effectLst/>
                <a:latin typeface="graphik"/>
              </a:rPr>
              <a:t>* Gebruik activiteiten en spelletjes om specifieke vaardigheden te trainen</a:t>
            </a:r>
            <a:br>
              <a:rPr lang="nl-NL" dirty="0"/>
            </a:br>
            <a:r>
              <a:rPr lang="nl-NL" b="0" i="0" dirty="0">
                <a:solidFill>
                  <a:srgbClr val="03031A"/>
                </a:solidFill>
                <a:effectLst/>
                <a:latin typeface="graphik"/>
              </a:rPr>
              <a:t>* Oefen dagelijkse routines zoals aankleden, huiswerk maken, naar bed gaan</a:t>
            </a:r>
            <a:br>
              <a:rPr lang="nl-NL" dirty="0"/>
            </a:br>
            <a:r>
              <a:rPr lang="nl-NL" b="0" i="0" dirty="0">
                <a:solidFill>
                  <a:srgbClr val="03031A"/>
                </a:solidFill>
                <a:effectLst/>
                <a:latin typeface="graphik"/>
              </a:rPr>
              <a:t>* Leer kinderen strategieën om beter met andere kinderen om te gaan</a:t>
            </a:r>
            <a:br>
              <a:rPr lang="nl-NL" dirty="0"/>
            </a:br>
            <a:r>
              <a:rPr lang="nl-NL" b="0" i="0" dirty="0">
                <a:solidFill>
                  <a:srgbClr val="03031A"/>
                </a:solidFill>
                <a:effectLst/>
                <a:latin typeface="graphik"/>
              </a:rPr>
              <a:t>* Help kinderen zich minder angstig en meer zelfverzekerd te voelen</a:t>
            </a:r>
            <a:br>
              <a:rPr lang="nl-NL" dirty="0"/>
            </a:br>
            <a:br>
              <a:rPr lang="nl-NL" dirty="0"/>
            </a:br>
            <a:endParaRPr lang="nl-NL" dirty="0"/>
          </a:p>
        </p:txBody>
      </p:sp>
      <p:pic>
        <p:nvPicPr>
          <p:cNvPr id="2050" name="Picture 2">
            <a:extLst>
              <a:ext uri="{FF2B5EF4-FFF2-40B4-BE49-F238E27FC236}">
                <a16:creationId xmlns:a16="http://schemas.microsoft.com/office/drawing/2014/main" id="{78A3E01B-FD4D-EA60-7586-4394D8A124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9191" y="3726121"/>
            <a:ext cx="2097571" cy="2955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039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normAutofit/>
          </a:bodyPr>
          <a:lstStyle/>
          <a:p>
            <a:pPr rtl="0"/>
            <a:r>
              <a:rPr lang="nl-NL" dirty="0"/>
              <a:t>Metacognitie </a:t>
            </a:r>
          </a:p>
        </p:txBody>
      </p:sp>
      <p:sp>
        <p:nvSpPr>
          <p:cNvPr id="14" name="Tijdelijke aanduiding voor inhoud 13"/>
          <p:cNvSpPr>
            <a:spLocks noGrp="1"/>
          </p:cNvSpPr>
          <p:nvPr>
            <p:ph idx="1"/>
          </p:nvPr>
        </p:nvSpPr>
        <p:spPr>
          <a:xfrm>
            <a:off x="457200" y="1825624"/>
            <a:ext cx="10096500" cy="4783897"/>
          </a:xfrm>
        </p:spPr>
        <p:txBody>
          <a:bodyPr rtlCol="0">
            <a:normAutofit fontScale="92500" lnSpcReduction="20000"/>
          </a:bodyPr>
          <a:lstStyle/>
          <a:p>
            <a:pPr marL="0" indent="0" algn="l">
              <a:buNone/>
            </a:pPr>
            <a:r>
              <a:rPr lang="nl-NL" b="0" i="0" dirty="0">
                <a:solidFill>
                  <a:srgbClr val="2A2A2A"/>
                </a:solidFill>
                <a:effectLst/>
                <a:latin typeface="Arial" panose="020B0604020202020204" pitchFamily="34" charset="0"/>
              </a:rPr>
              <a:t>Metacognitie is het 'leren over leren'. Metacognitieve strategieën zijn de tools om over het leerproces van de leerlingen te praten en er inzicht in te krijgen. </a:t>
            </a:r>
          </a:p>
          <a:p>
            <a:pPr marL="0" indent="0" algn="l">
              <a:buNone/>
            </a:pPr>
            <a:r>
              <a:rPr lang="nl-NL" b="0" i="0" dirty="0">
                <a:solidFill>
                  <a:srgbClr val="2A2A2A"/>
                </a:solidFill>
                <a:effectLst/>
                <a:latin typeface="Arial" panose="020B0604020202020204" pitchFamily="34" charset="0"/>
              </a:rPr>
              <a:t>Er zijn verschillende metacognitieve strategieën: (</a:t>
            </a:r>
            <a:r>
              <a:rPr lang="nl-NL" b="0" i="0" dirty="0" err="1">
                <a:solidFill>
                  <a:srgbClr val="2A2A2A"/>
                </a:solidFill>
                <a:effectLst/>
                <a:latin typeface="Arial" panose="020B0604020202020204" pitchFamily="34" charset="0"/>
              </a:rPr>
              <a:t>Clarke</a:t>
            </a:r>
            <a:r>
              <a:rPr lang="nl-NL" b="0" i="0" dirty="0">
                <a:solidFill>
                  <a:srgbClr val="2A2A2A"/>
                </a:solidFill>
                <a:effectLst/>
                <a:latin typeface="Arial" panose="020B0604020202020204" pitchFamily="34" charset="0"/>
              </a:rPr>
              <a:t>, 2016)</a:t>
            </a:r>
          </a:p>
          <a:p>
            <a:pPr algn="l">
              <a:buFont typeface="Arial" panose="020B0604020202020204" pitchFamily="34" charset="0"/>
              <a:buChar char="•"/>
            </a:pPr>
            <a:r>
              <a:rPr lang="nl-NL" b="0" i="0" dirty="0">
                <a:solidFill>
                  <a:srgbClr val="2A2A2A"/>
                </a:solidFill>
                <a:effectLst/>
                <a:latin typeface="Arial" panose="020B0604020202020204" pitchFamily="34" charset="0"/>
              </a:rPr>
              <a:t>Concentreren</a:t>
            </a:r>
          </a:p>
          <a:p>
            <a:pPr algn="l">
              <a:buFont typeface="Arial" panose="020B0604020202020204" pitchFamily="34" charset="0"/>
              <a:buChar char="•"/>
            </a:pPr>
            <a:r>
              <a:rPr lang="nl-NL" b="0" i="0" dirty="0">
                <a:solidFill>
                  <a:srgbClr val="2A2A2A"/>
                </a:solidFill>
                <a:effectLst/>
                <a:latin typeface="Arial" panose="020B0604020202020204" pitchFamily="34" charset="0"/>
              </a:rPr>
              <a:t>Niet opgeven</a:t>
            </a:r>
          </a:p>
          <a:p>
            <a:pPr algn="l">
              <a:buFont typeface="Arial" panose="020B0604020202020204" pitchFamily="34" charset="0"/>
              <a:buChar char="•"/>
            </a:pPr>
            <a:r>
              <a:rPr lang="nl-NL" b="0" i="0" dirty="0">
                <a:solidFill>
                  <a:srgbClr val="2A2A2A"/>
                </a:solidFill>
                <a:effectLst/>
                <a:latin typeface="Arial" panose="020B0604020202020204" pitchFamily="34" charset="0"/>
              </a:rPr>
              <a:t>Samenwerken (coöperatief)</a:t>
            </a:r>
          </a:p>
          <a:p>
            <a:pPr algn="l">
              <a:buFont typeface="Arial" panose="020B0604020202020204" pitchFamily="34" charset="0"/>
              <a:buChar char="•"/>
            </a:pPr>
            <a:r>
              <a:rPr lang="nl-NL" b="0" i="0" dirty="0">
                <a:solidFill>
                  <a:srgbClr val="2A2A2A"/>
                </a:solidFill>
                <a:effectLst/>
                <a:latin typeface="Arial" panose="020B0604020202020204" pitchFamily="34" charset="0"/>
              </a:rPr>
              <a:t>Nieuwsgierig zijn</a:t>
            </a:r>
          </a:p>
          <a:p>
            <a:pPr algn="l">
              <a:buFont typeface="Arial" panose="020B0604020202020204" pitchFamily="34" charset="0"/>
              <a:buChar char="•"/>
            </a:pPr>
            <a:r>
              <a:rPr lang="nl-NL" b="0" i="0" dirty="0">
                <a:solidFill>
                  <a:srgbClr val="2A2A2A"/>
                </a:solidFill>
                <a:effectLst/>
                <a:latin typeface="Arial" panose="020B0604020202020204" pitchFamily="34" charset="0"/>
              </a:rPr>
              <a:t>Proberen</a:t>
            </a:r>
          </a:p>
          <a:p>
            <a:pPr algn="l">
              <a:buFont typeface="Arial" panose="020B0604020202020204" pitchFamily="34" charset="0"/>
              <a:buChar char="•"/>
            </a:pPr>
            <a:r>
              <a:rPr lang="nl-NL" b="0" i="0" dirty="0">
                <a:solidFill>
                  <a:srgbClr val="2A2A2A"/>
                </a:solidFill>
                <a:effectLst/>
                <a:latin typeface="Arial" panose="020B0604020202020204" pitchFamily="34" charset="0"/>
              </a:rPr>
              <a:t>Je fantasie gebruiken</a:t>
            </a:r>
          </a:p>
          <a:p>
            <a:pPr algn="l">
              <a:buFont typeface="Arial" panose="020B0604020202020204" pitchFamily="34" charset="0"/>
              <a:buChar char="•"/>
            </a:pPr>
            <a:r>
              <a:rPr lang="nl-NL" b="0" i="0" dirty="0">
                <a:solidFill>
                  <a:srgbClr val="2A2A2A"/>
                </a:solidFill>
                <a:effectLst/>
                <a:latin typeface="Arial" panose="020B0604020202020204" pitchFamily="34" charset="0"/>
              </a:rPr>
              <a:t>Jezelf blijven verbeteren</a:t>
            </a:r>
          </a:p>
          <a:p>
            <a:pPr algn="l">
              <a:buFont typeface="Arial" panose="020B0604020202020204" pitchFamily="34" charset="0"/>
              <a:buChar char="•"/>
            </a:pPr>
            <a:r>
              <a:rPr lang="nl-NL" b="0" i="0" dirty="0">
                <a:solidFill>
                  <a:srgbClr val="2A2A2A"/>
                </a:solidFill>
                <a:effectLst/>
                <a:latin typeface="Arial" panose="020B0604020202020204" pitchFamily="34" charset="0"/>
              </a:rPr>
              <a:t>Genieten van het leren</a:t>
            </a:r>
          </a:p>
          <a:p>
            <a:pPr marL="0" indent="0" algn="l">
              <a:buNone/>
            </a:pPr>
            <a:r>
              <a:rPr lang="nl-NL" b="0" i="0" dirty="0">
                <a:solidFill>
                  <a:srgbClr val="2A2A2A"/>
                </a:solidFill>
                <a:effectLst/>
                <a:latin typeface="Arial" panose="020B0604020202020204" pitchFamily="34" charset="0"/>
              </a:rPr>
              <a:t>Metacognitie is een erg effectieve strategie. Als een taak ingewikkeld is, bepalen voornamelijk de metacognitieve vaardigheden en niet het intellectuele vermogen het leerresultaat.(</a:t>
            </a:r>
            <a:r>
              <a:rPr lang="nl-NL" b="0" i="0" dirty="0" err="1">
                <a:solidFill>
                  <a:srgbClr val="2A2A2A"/>
                </a:solidFill>
                <a:effectLst/>
                <a:latin typeface="Arial" panose="020B0604020202020204" pitchFamily="34" charset="0"/>
              </a:rPr>
              <a:t>Hattie</a:t>
            </a:r>
            <a:r>
              <a:rPr lang="nl-NL" b="0" i="0" dirty="0">
                <a:solidFill>
                  <a:srgbClr val="2A2A2A"/>
                </a:solidFill>
                <a:effectLst/>
                <a:latin typeface="Arial" panose="020B0604020202020204" pitchFamily="34" charset="0"/>
              </a:rPr>
              <a:t>, 2009).</a:t>
            </a:r>
          </a:p>
          <a:p>
            <a:pPr marL="0" indent="0" algn="l">
              <a:buNone/>
            </a:pPr>
            <a:r>
              <a:rPr lang="nl-NL" b="0" i="0" dirty="0">
                <a:solidFill>
                  <a:srgbClr val="2A2A2A"/>
                </a:solidFill>
                <a:effectLst/>
                <a:latin typeface="Arial" panose="020B0604020202020204" pitchFamily="34" charset="0"/>
                <a:hlinkClick r:id="rId3"/>
              </a:rPr>
              <a:t>ttps://www.youtube.com/watch?v=rDjv823LQJk&amp;t=22s</a:t>
            </a:r>
            <a:endParaRPr lang="nl-NL" dirty="0">
              <a:solidFill>
                <a:srgbClr val="2A2A2A"/>
              </a:solidFill>
              <a:latin typeface="Arial" panose="020B0604020202020204" pitchFamily="34" charset="0"/>
            </a:endParaRPr>
          </a:p>
          <a:p>
            <a:pPr algn="l"/>
            <a:endParaRPr lang="nl-NL" b="0" i="0" dirty="0">
              <a:solidFill>
                <a:srgbClr val="2A2A2A"/>
              </a:solidFill>
              <a:effectLst/>
              <a:latin typeface="Arial" panose="020B0604020202020204" pitchFamily="34" charset="0"/>
            </a:endParaRPr>
          </a:p>
        </p:txBody>
      </p:sp>
    </p:spTree>
    <p:extLst>
      <p:ext uri="{BB962C8B-B14F-4D97-AF65-F5344CB8AC3E}">
        <p14:creationId xmlns:p14="http://schemas.microsoft.com/office/powerpoint/2010/main" val="3845818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FCD2F4-3E49-292E-1CEB-40FECC57ACB2}"/>
              </a:ext>
            </a:extLst>
          </p:cNvPr>
          <p:cNvSpPr>
            <a:spLocks noGrp="1"/>
          </p:cNvSpPr>
          <p:nvPr>
            <p:ph type="title"/>
          </p:nvPr>
        </p:nvSpPr>
        <p:spPr/>
        <p:txBody>
          <a:bodyPr/>
          <a:lstStyle/>
          <a:p>
            <a:r>
              <a:rPr lang="nl-NL" dirty="0"/>
              <a:t>Studievaardigheden VO</a:t>
            </a:r>
          </a:p>
        </p:txBody>
      </p:sp>
      <p:sp>
        <p:nvSpPr>
          <p:cNvPr id="3" name="Tijdelijke aanduiding voor inhoud 2">
            <a:extLst>
              <a:ext uri="{FF2B5EF4-FFF2-40B4-BE49-F238E27FC236}">
                <a16:creationId xmlns:a16="http://schemas.microsoft.com/office/drawing/2014/main" id="{86FEEB01-191F-51C4-988A-204AA738AB73}"/>
              </a:ext>
            </a:extLst>
          </p:cNvPr>
          <p:cNvSpPr>
            <a:spLocks noGrp="1"/>
          </p:cNvSpPr>
          <p:nvPr>
            <p:ph idx="1"/>
          </p:nvPr>
        </p:nvSpPr>
        <p:spPr>
          <a:xfrm>
            <a:off x="457200" y="1790700"/>
            <a:ext cx="10096500" cy="3778006"/>
          </a:xfrm>
        </p:spPr>
        <p:txBody>
          <a:bodyPr/>
          <a:lstStyle/>
          <a:p>
            <a:r>
              <a:rPr lang="nl-NL" dirty="0"/>
              <a:t>Op welke manier leer jij? (voorkeur)</a:t>
            </a:r>
          </a:p>
        </p:txBody>
      </p:sp>
      <p:pic>
        <p:nvPicPr>
          <p:cNvPr id="3074" name="Picture 2" descr="Leerstijlen van Kolb | Wat kun je ermee als trainer?">
            <a:extLst>
              <a:ext uri="{FF2B5EF4-FFF2-40B4-BE49-F238E27FC236}">
                <a16:creationId xmlns:a16="http://schemas.microsoft.com/office/drawing/2014/main" id="{91AE76E0-D381-04DB-4903-2605CC9C67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790700"/>
            <a:ext cx="4733925" cy="4733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541200"/>
      </p:ext>
    </p:extLst>
  </p:cSld>
  <p:clrMapOvr>
    <a:masterClrMapping/>
  </p:clrMapOvr>
</p:sld>
</file>

<file path=ppt/theme/theme1.xml><?xml version="1.0" encoding="utf-8"?>
<a:theme xmlns:a="http://schemas.openxmlformats.org/drawingml/2006/main" name="Ontwerpsjabloon met verticale woordenlijst">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a:defPPr>
      </a:lstStyle>
      <a:style>
        <a:lnRef idx="2">
          <a:schemeClr val="accent2">
            <a:shade val="50000"/>
          </a:schemeClr>
        </a:lnRef>
        <a:fillRef idx="1">
          <a:schemeClr val="accent2"/>
        </a:fillRef>
        <a:effectRef idx="0">
          <a:schemeClr val="accent2"/>
        </a:effectRef>
        <a:fontRef idx="minor">
          <a:schemeClr val="lt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tx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3247158_TF03460611" id="{AFE3DB31-38B5-4164-AB47-7FCF3D0D9D03}" vid="{606951FA-12AB-4160-A6E3-031F5AD60BDB}"/>
    </a:ext>
  </a:extLst>
</a:theme>
</file>

<file path=ppt/theme/theme2.xml><?xml version="1.0" encoding="utf-8"?>
<a:theme xmlns:a="http://schemas.openxmlformats.org/drawingml/2006/main" name="Office-thema">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1BD8E5-A18E-435C-B431-90A6B59F4B6F}">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0262f94-9f35-4ac3-9a90-690165a166b7"/>
    <ds:schemaRef ds:uri="a4f35948-e619-41b3-aa29-22878b09cfd2"/>
    <ds:schemaRef ds:uri="http://www.w3.org/XML/1998/namespace"/>
    <ds:schemaRef ds:uri="http://purl.org/dc/dcmitype/"/>
  </ds:schemaRefs>
</ds:datastoreItem>
</file>

<file path=customXml/itemProps2.xml><?xml version="1.0" encoding="utf-8"?>
<ds:datastoreItem xmlns:ds="http://schemas.openxmlformats.org/officeDocument/2006/customXml" ds:itemID="{05EEE0F9-7BC9-4998-8617-7CC115AD97E2}">
  <ds:schemaRefs>
    <ds:schemaRef ds:uri="http://schemas.microsoft.com/sharepoint/v3/contenttype/forms"/>
  </ds:schemaRefs>
</ds:datastoreItem>
</file>

<file path=customXml/itemProps3.xml><?xml version="1.0" encoding="utf-8"?>
<ds:datastoreItem xmlns:ds="http://schemas.openxmlformats.org/officeDocument/2006/customXml" ds:itemID="{4BEBB951-DE64-4CB8-9E1C-184A357AD7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Diaontwerp met verticale woordenlijst</Template>
  <TotalTime>140</TotalTime>
  <Words>1128</Words>
  <Application>Microsoft Office PowerPoint</Application>
  <PresentationFormat>Breedbeeld</PresentationFormat>
  <Paragraphs>74</Paragraphs>
  <Slides>14</Slides>
  <Notes>3</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14</vt:i4>
      </vt:variant>
    </vt:vector>
  </HeadingPairs>
  <TitlesOfParts>
    <vt:vector size="20" baseType="lpstr">
      <vt:lpstr>Arial</vt:lpstr>
      <vt:lpstr>Arial</vt:lpstr>
      <vt:lpstr>Calibri</vt:lpstr>
      <vt:lpstr>graphik</vt:lpstr>
      <vt:lpstr>Montserrat</vt:lpstr>
      <vt:lpstr>Ontwerpsjabloon met verticale woordenlijst</vt:lpstr>
      <vt:lpstr>Modellen en theorieën mbt studiebegeleiding</vt:lpstr>
      <vt:lpstr>Vandaag</vt:lpstr>
      <vt:lpstr>Executieve vaardigheden/functies </vt:lpstr>
      <vt:lpstr>Executieve functies/vaardigheden</vt:lpstr>
      <vt:lpstr>Executieve functies/vaardigheden</vt:lpstr>
      <vt:lpstr>PowerPoint-presentatie</vt:lpstr>
      <vt:lpstr>PowerPoint-presentatie</vt:lpstr>
      <vt:lpstr>Metacognitie </vt:lpstr>
      <vt:lpstr>Studievaardigheden VO</vt:lpstr>
      <vt:lpstr>Studievaardigheden VO</vt:lpstr>
      <vt:lpstr>Studievaardigheden VO</vt:lpstr>
      <vt:lpstr>Studievaardigheden MBO</vt:lpstr>
      <vt:lpstr>Remedial Teaching</vt:lpstr>
      <vt:lpstr>Handelingsgericht werken HGW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Modellen en theorieën mbt studiebegeleiding</dc:title>
  <dc:creator>Freddy Vredegoor</dc:creator>
  <cp:lastModifiedBy>Freddy Vredegoor</cp:lastModifiedBy>
  <cp:revision>1</cp:revision>
  <dcterms:created xsi:type="dcterms:W3CDTF">2022-12-02T09:29:45Z</dcterms:created>
  <dcterms:modified xsi:type="dcterms:W3CDTF">2022-12-02T11:50:16Z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74067900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